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1" r:id="rId2"/>
    <p:sldMasterId id="2147483664" r:id="rId3"/>
    <p:sldMasterId id="2147483674" r:id="rId4"/>
  </p:sldMasterIdLst>
  <p:notesMasterIdLst>
    <p:notesMasterId r:id="rId19"/>
  </p:notesMasterIdLst>
  <p:sldIdLst>
    <p:sldId id="271" r:id="rId5"/>
    <p:sldId id="270" r:id="rId6"/>
    <p:sldId id="273" r:id="rId7"/>
    <p:sldId id="272" r:id="rId8"/>
    <p:sldId id="279" r:id="rId9"/>
    <p:sldId id="278" r:id="rId10"/>
    <p:sldId id="274" r:id="rId11"/>
    <p:sldId id="280" r:id="rId12"/>
    <p:sldId id="281" r:id="rId13"/>
    <p:sldId id="282" r:id="rId14"/>
    <p:sldId id="283" r:id="rId15"/>
    <p:sldId id="284" r:id="rId16"/>
    <p:sldId id="285" r:id="rId17"/>
    <p:sldId id="28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3655" autoAdjust="0"/>
  </p:normalViewPr>
  <p:slideViewPr>
    <p:cSldViewPr>
      <p:cViewPr varScale="1">
        <p:scale>
          <a:sx n="66" d="100"/>
          <a:sy n="66" d="100"/>
        </p:scale>
        <p:origin x="21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FCCA2D-8D45-4727-81EF-CC684BF92559}" type="datetimeFigureOut">
              <a:rPr lang="en-US" smtClean="0"/>
              <a:t>11/30/2018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410FDE-09E1-49D5-873C-BA6584D1D529}" type="slidenum">
              <a:rPr lang="en-US" smtClean="0"/>
              <a:t>‹#›</a:t>
            </a:fld>
            <a:endParaRPr lang="en-US"/>
          </a:p>
        </p:txBody>
      </p:sp>
    </p:spTree>
    <p:extLst>
      <p:ext uri="{BB962C8B-B14F-4D97-AF65-F5344CB8AC3E}">
        <p14:creationId xmlns:p14="http://schemas.microsoft.com/office/powerpoint/2010/main" val="195291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1</a:t>
            </a:fld>
            <a:endParaRPr lang="en-US"/>
          </a:p>
        </p:txBody>
      </p:sp>
    </p:spTree>
    <p:extLst>
      <p:ext uri="{BB962C8B-B14F-4D97-AF65-F5344CB8AC3E}">
        <p14:creationId xmlns:p14="http://schemas.microsoft.com/office/powerpoint/2010/main" val="2451166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7651">
              <a:buClr>
                <a:schemeClr val="bg1"/>
              </a:buClr>
            </a:pPr>
            <a:r>
              <a:rPr lang="en-US" altLang="ja-JP" dirty="0">
                <a:ea typeface="ＭＳ Ｐゴシック" charset="-128"/>
              </a:rPr>
              <a:t>How many proven safety countermeasures has your State implemented? </a:t>
            </a:r>
          </a:p>
          <a:p>
            <a:pPr marL="407651">
              <a:buClr>
                <a:schemeClr val="bg1"/>
              </a:buClr>
              <a:buFont typeface="Arial" pitchFamily="34" charset="0"/>
              <a:buChar char="•"/>
            </a:pPr>
            <a:endParaRPr lang="en-US" altLang="ja-JP" dirty="0">
              <a:ea typeface="ＭＳ Ｐゴシック" charset="-128"/>
            </a:endParaRPr>
          </a:p>
          <a:p>
            <a:pPr marL="407651">
              <a:buClr>
                <a:schemeClr val="bg1"/>
              </a:buClr>
              <a:buFont typeface="Arial" pitchFamily="34" charset="0"/>
              <a:buChar char="•"/>
            </a:pPr>
            <a:r>
              <a:rPr lang="en-US" altLang="ja-JP" dirty="0">
                <a:ea typeface="ＭＳ Ｐゴシック" charset="-128"/>
              </a:rPr>
              <a:t>Safety </a:t>
            </a:r>
            <a:r>
              <a:rPr lang="en-US" altLang="ja-JP" dirty="0" err="1">
                <a:ea typeface="ＭＳ Ｐゴシック" charset="-128"/>
              </a:rPr>
              <a:t>Edge</a:t>
            </a:r>
            <a:r>
              <a:rPr lang="en-US" altLang="ja-JP" baseline="30000" dirty="0" err="1">
                <a:ea typeface="ＭＳ Ｐゴシック" charset="-128"/>
              </a:rPr>
              <a:t>SM</a:t>
            </a:r>
            <a:endParaRPr lang="en-US" altLang="ja-JP" baseline="30000" dirty="0">
              <a:ea typeface="ＭＳ Ｐゴシック" charset="-128"/>
            </a:endParaRPr>
          </a:p>
          <a:p>
            <a:pPr marL="407651">
              <a:buClr>
                <a:schemeClr val="bg1"/>
              </a:buClr>
              <a:buFont typeface="Arial" pitchFamily="34" charset="0"/>
              <a:buChar char="•"/>
            </a:pPr>
            <a:r>
              <a:rPr lang="en-US" altLang="ja-JP" dirty="0">
                <a:ea typeface="ＭＳ Ｐゴシック" charset="-128"/>
              </a:rPr>
              <a:t>High-Friction Surface Treatments</a:t>
            </a:r>
          </a:p>
          <a:p>
            <a:pPr marL="407651">
              <a:buClr>
                <a:schemeClr val="bg1"/>
              </a:buClr>
              <a:buFont typeface="Arial" pitchFamily="34" charset="0"/>
              <a:buChar char="•"/>
            </a:pPr>
            <a:r>
              <a:rPr lang="en-US" altLang="ja-JP" dirty="0">
                <a:ea typeface="ＭＳ Ｐゴシック" charset="-128"/>
              </a:rPr>
              <a:t>Innovative Intersection &amp; Interchange Design</a:t>
            </a:r>
          </a:p>
          <a:p>
            <a:pPr marL="407651">
              <a:buClr>
                <a:schemeClr val="bg1"/>
              </a:buClr>
              <a:buFont typeface="Arial" pitchFamily="34" charset="0"/>
              <a:buChar char="•"/>
            </a:pPr>
            <a:r>
              <a:rPr lang="en-US" altLang="ja-JP" dirty="0">
                <a:ea typeface="ＭＳ Ｐゴシック" charset="-128"/>
              </a:rPr>
              <a:t>Road Diets</a:t>
            </a:r>
          </a:p>
          <a:p>
            <a:pPr marL="407651">
              <a:buClr>
                <a:schemeClr val="bg1"/>
              </a:buClr>
              <a:buFont typeface="Arial" pitchFamily="34" charset="0"/>
              <a:buChar char="•"/>
            </a:pPr>
            <a:r>
              <a:rPr lang="en-US" altLang="ja-JP" dirty="0">
                <a:ea typeface="ＭＳ Ｐゴシック" charset="-128"/>
              </a:rPr>
              <a:t>Enhanced Pedestrian Crossings at Uncontrolled Locations</a:t>
            </a:r>
          </a:p>
          <a:p>
            <a:endParaRPr lang="en-US" dirty="0"/>
          </a:p>
          <a:p>
            <a:r>
              <a:rPr lang="en-US" dirty="0"/>
              <a:t>Are we pushing these aggressively? States should rapidly deploy more on roads that need them the most (saturate) </a:t>
            </a:r>
          </a:p>
        </p:txBody>
      </p:sp>
      <p:sp>
        <p:nvSpPr>
          <p:cNvPr id="4" name="Slide Number Placeholder 3"/>
          <p:cNvSpPr>
            <a:spLocks noGrp="1"/>
          </p:cNvSpPr>
          <p:nvPr>
            <p:ph type="sldNum" sz="quarter" idx="10"/>
          </p:nvPr>
        </p:nvSpPr>
        <p:spPr/>
        <p:txBody>
          <a:bodyPr/>
          <a:lstStyle/>
          <a:p>
            <a:fld id="{20410FDE-09E1-49D5-873C-BA6584D1D529}" type="slidenum">
              <a:rPr lang="en-US" smtClean="0"/>
              <a:t>10</a:t>
            </a:fld>
            <a:endParaRPr lang="en-US"/>
          </a:p>
        </p:txBody>
      </p:sp>
    </p:spTree>
    <p:extLst>
      <p:ext uri="{BB962C8B-B14F-4D97-AF65-F5344CB8AC3E}">
        <p14:creationId xmlns:p14="http://schemas.microsoft.com/office/powerpoint/2010/main" val="3857529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emerging technologies promise large advances in safety. More and more vehicle manufacturers are introducing technologies into their fleet. We are going to see more connectivity and infrastructure technology deployment in the near future. </a:t>
            </a:r>
          </a:p>
          <a:p>
            <a:endParaRPr lang="en-US" dirty="0"/>
          </a:p>
          <a:p>
            <a:r>
              <a:rPr lang="en-US" dirty="0"/>
              <a:t>Technology where connected vehicles connect at intersections</a:t>
            </a:r>
          </a:p>
          <a:p>
            <a:endParaRPr lang="en-US" dirty="0"/>
          </a:p>
          <a:p>
            <a:r>
              <a:rPr lang="en-US" dirty="0"/>
              <a:t>Warning messages that a car is approaching a traffic signal</a:t>
            </a:r>
          </a:p>
          <a:p>
            <a:endParaRPr lang="en-US" dirty="0"/>
          </a:p>
          <a:p>
            <a:r>
              <a:rPr lang="en-US" dirty="0"/>
              <a:t>And wireless connection will even allow connectivity between all modes of transportation</a:t>
            </a:r>
          </a:p>
          <a:p>
            <a:endParaRPr lang="en-US" dirty="0"/>
          </a:p>
          <a:p>
            <a:r>
              <a:rPr lang="en-US" dirty="0"/>
              <a:t>How are we helping our States to prepare for this?</a:t>
            </a:r>
          </a:p>
        </p:txBody>
      </p:sp>
      <p:sp>
        <p:nvSpPr>
          <p:cNvPr id="4" name="Slide Number Placeholder 3"/>
          <p:cNvSpPr>
            <a:spLocks noGrp="1"/>
          </p:cNvSpPr>
          <p:nvPr>
            <p:ph type="sldNum" sz="quarter" idx="10"/>
          </p:nvPr>
        </p:nvSpPr>
        <p:spPr/>
        <p:txBody>
          <a:bodyPr/>
          <a:lstStyle/>
          <a:p>
            <a:fld id="{20410FDE-09E1-49D5-873C-BA6584D1D529}" type="slidenum">
              <a:rPr lang="en-US" smtClean="0"/>
              <a:t>11</a:t>
            </a:fld>
            <a:endParaRPr lang="en-US"/>
          </a:p>
        </p:txBody>
      </p:sp>
    </p:spTree>
    <p:extLst>
      <p:ext uri="{BB962C8B-B14F-4D97-AF65-F5344CB8AC3E}">
        <p14:creationId xmlns:p14="http://schemas.microsoft.com/office/powerpoint/2010/main" val="334549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and most important step is to ensure we put safety at the center of every transportation decision.</a:t>
            </a:r>
          </a:p>
          <a:p>
            <a:endParaRPr lang="en-US" dirty="0"/>
          </a:p>
          <a:p>
            <a:r>
              <a:rPr lang="en-US" dirty="0"/>
              <a:t>We demand 100% safe operations in aviation, marine, pipeline, rail and transit, we should cultivate a corresponding societal demand for safe roads. The U.S. is trailing our international counterparts in addressing road safety. It’s because safety is not yet our #1 priority. </a:t>
            </a:r>
          </a:p>
          <a:p>
            <a:endParaRPr lang="en-US" dirty="0"/>
          </a:p>
          <a:p>
            <a:r>
              <a:rPr lang="en-US" dirty="0"/>
              <a:t>We know humans make mistakes, but we can design our systems in such a way that will make the likelihood of </a:t>
            </a:r>
            <a:r>
              <a:rPr lang="en-US" i="1" u="sng" dirty="0"/>
              <a:t>deadly</a:t>
            </a:r>
            <a:r>
              <a:rPr lang="en-US" dirty="0"/>
              <a:t> mistakes near zero. </a:t>
            </a:r>
          </a:p>
          <a:p>
            <a:endParaRPr lang="en-US" dirty="0"/>
          </a:p>
        </p:txBody>
      </p:sp>
      <p:sp>
        <p:nvSpPr>
          <p:cNvPr id="4" name="Slide Number Placeholder 3"/>
          <p:cNvSpPr>
            <a:spLocks noGrp="1"/>
          </p:cNvSpPr>
          <p:nvPr>
            <p:ph type="sldNum" sz="quarter" idx="10"/>
          </p:nvPr>
        </p:nvSpPr>
        <p:spPr/>
        <p:txBody>
          <a:bodyPr/>
          <a:lstStyle/>
          <a:p>
            <a:fld id="{20410FDE-09E1-49D5-873C-BA6584D1D529}" type="slidenum">
              <a:rPr lang="en-US" smtClean="0"/>
              <a:t>12</a:t>
            </a:fld>
            <a:endParaRPr lang="en-US"/>
          </a:p>
        </p:txBody>
      </p:sp>
    </p:spTree>
    <p:extLst>
      <p:ext uri="{BB962C8B-B14F-4D97-AF65-F5344CB8AC3E}">
        <p14:creationId xmlns:p14="http://schemas.microsoft.com/office/powerpoint/2010/main" val="343016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Vision Zero cities and others who have taken the safe systems approach have saved lives by redesigning dangerous corridors and crash-prone intersections. </a:t>
            </a:r>
          </a:p>
          <a:p>
            <a:pPr defTabSz="931774">
              <a:defRPr/>
            </a:pPr>
            <a:endParaRPr lang="en-US" dirty="0"/>
          </a:p>
          <a:p>
            <a:pPr defTabSz="931774">
              <a:defRPr/>
            </a:pPr>
            <a:r>
              <a:rPr lang="en-US" dirty="0"/>
              <a:t>Infrastructure improvements, automated enforcement, adjusting speed limits and traffic signal timing have created a safer road environments for the most vulnerable road users such as bicyclists and pedestrians.  </a:t>
            </a:r>
          </a:p>
          <a:p>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13</a:t>
            </a:fld>
            <a:endParaRPr lang="en-US"/>
          </a:p>
        </p:txBody>
      </p:sp>
    </p:spTree>
    <p:extLst>
      <p:ext uri="{BB962C8B-B14F-4D97-AF65-F5344CB8AC3E}">
        <p14:creationId xmlns:p14="http://schemas.microsoft.com/office/powerpoint/2010/main" val="3111915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have to work to </a:t>
            </a:r>
            <a:r>
              <a:rPr lang="en-US" dirty="0"/>
              <a:t>change</a:t>
            </a:r>
            <a:r>
              <a:rPr lang="en-US" baseline="0" dirty="0"/>
              <a:t> the culture by seeing all components in our transportation system through a safety lens : Human, Machine, Environment, and Safety Culture.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E4E9FF2-967D-4C37-A3F9-63CA762FAFA0}" type="slidenum">
              <a:rPr lang="en-US" smtClean="0"/>
              <a:t>14</a:t>
            </a:fld>
            <a:endParaRPr lang="en-US"/>
          </a:p>
        </p:txBody>
      </p:sp>
    </p:spTree>
    <p:extLst>
      <p:ext uri="{BB962C8B-B14F-4D97-AF65-F5344CB8AC3E}">
        <p14:creationId xmlns:p14="http://schemas.microsoft.com/office/powerpoint/2010/main" val="293203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Preventable injuries are the 3</a:t>
            </a:r>
            <a:r>
              <a:rPr lang="en-US" baseline="30000" dirty="0"/>
              <a:t>rd</a:t>
            </a:r>
            <a:r>
              <a:rPr lang="en-US" baseline="0" dirty="0"/>
              <a:t> leading cause of death, and motor vehicle crashes are a huge contributor to preventable injuries.</a:t>
            </a:r>
          </a:p>
          <a:p>
            <a:endParaRPr lang="en-US" dirty="0"/>
          </a:p>
          <a:p>
            <a:r>
              <a:rPr lang="en-US" dirty="0"/>
              <a:t>Motor vehicle crashes are the leading cause of death for people from age 5 -24.</a:t>
            </a:r>
          </a:p>
          <a:p>
            <a:endParaRPr lang="en-US" dirty="0"/>
          </a:p>
          <a:p>
            <a:endParaRPr lang="en-US" dirty="0"/>
          </a:p>
        </p:txBody>
      </p:sp>
      <p:sp>
        <p:nvSpPr>
          <p:cNvPr id="4" name="Slide Number Placeholder 3"/>
          <p:cNvSpPr>
            <a:spLocks noGrp="1"/>
          </p:cNvSpPr>
          <p:nvPr>
            <p:ph type="sldNum" sz="quarter" idx="10"/>
          </p:nvPr>
        </p:nvSpPr>
        <p:spPr/>
        <p:txBody>
          <a:bodyPr/>
          <a:lstStyle/>
          <a:p>
            <a:fld id="{20410FDE-09E1-49D5-873C-BA6584D1D529}" type="slidenum">
              <a:rPr lang="en-US" smtClean="0"/>
              <a:t>2</a:t>
            </a:fld>
            <a:endParaRPr lang="en-US"/>
          </a:p>
        </p:txBody>
      </p:sp>
    </p:spTree>
    <p:extLst>
      <p:ext uri="{BB962C8B-B14F-4D97-AF65-F5344CB8AC3E}">
        <p14:creationId xmlns:p14="http://schemas.microsoft.com/office/powerpoint/2010/main" val="234570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Everyday in the US, more than double the number of people are killed in motor vehicle related crashes than murdered- but what seems to get more attention both politically and publicly? Crime or crashes?</a:t>
            </a:r>
          </a:p>
          <a:p>
            <a:endParaRPr lang="en-US" dirty="0"/>
          </a:p>
          <a:p>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3</a:t>
            </a:fld>
            <a:endParaRPr lang="en-US"/>
          </a:p>
        </p:txBody>
      </p:sp>
    </p:spTree>
    <p:extLst>
      <p:ext uri="{BB962C8B-B14F-4D97-AF65-F5344CB8AC3E}">
        <p14:creationId xmlns:p14="http://schemas.microsoft.com/office/powerpoint/2010/main" val="35819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aseline="0" dirty="0"/>
              <a:t>We experienced 37, 461 road fatalities in 2016</a:t>
            </a:r>
          </a:p>
          <a:p>
            <a:pPr defTabSz="931774" eaLnBrk="0" fontAlgn="base" hangingPunct="0">
              <a:spcBef>
                <a:spcPct val="30000"/>
              </a:spcBef>
              <a:spcAft>
                <a:spcPct val="0"/>
              </a:spcAft>
              <a:defRPr/>
            </a:pPr>
            <a:endParaRPr lang="en-US" baseline="0" dirty="0"/>
          </a:p>
          <a:p>
            <a:pPr defTabSz="931774" eaLnBrk="0" fontAlgn="base" hangingPunct="0">
              <a:spcBef>
                <a:spcPct val="30000"/>
              </a:spcBef>
              <a:spcAft>
                <a:spcPct val="0"/>
              </a:spcAft>
              <a:defRPr/>
            </a:pPr>
            <a:r>
              <a:rPr lang="en-US" b="1" baseline="0" dirty="0"/>
              <a:t>In Texas, there has not be a single day without a roadway fatality since November 2000. Almost 18 years!</a:t>
            </a:r>
          </a:p>
          <a:p>
            <a:pPr defTabSz="931774" eaLnBrk="0" fontAlgn="base" hangingPunct="0">
              <a:spcBef>
                <a:spcPct val="30000"/>
              </a:spcBef>
              <a:spcAft>
                <a:spcPct val="0"/>
              </a:spcAft>
              <a:defRPr/>
            </a:pPr>
            <a:endParaRPr lang="en-US" dirty="0"/>
          </a:p>
          <a:p>
            <a:pPr defTabSz="931774" eaLnBrk="0" fontAlgn="base" hangingPunct="0">
              <a:spcBef>
                <a:spcPct val="30000"/>
              </a:spcBef>
              <a:spcAft>
                <a:spcPct val="0"/>
              </a:spcAft>
              <a:defRPr/>
            </a:pPr>
            <a:r>
              <a:rPr lang="en-US" baseline="0" dirty="0"/>
              <a:t>Something must change. </a:t>
            </a:r>
            <a:endParaRPr lang="en-US" dirty="0"/>
          </a:p>
          <a:p>
            <a:endParaRPr lang="en-US" dirty="0"/>
          </a:p>
          <a:p>
            <a:r>
              <a:rPr lang="en-US" dirty="0"/>
              <a:t>How do we move people – where people believe the crashes are preventable and unacceptable.</a:t>
            </a:r>
            <a:r>
              <a:rPr lang="en-US" baseline="0" dirty="0"/>
              <a:t> How do we shift culture? </a:t>
            </a:r>
            <a:endParaRPr lang="en-US" dirty="0"/>
          </a:p>
        </p:txBody>
      </p:sp>
      <p:sp>
        <p:nvSpPr>
          <p:cNvPr id="4" name="Slide Number Placeholder 3"/>
          <p:cNvSpPr>
            <a:spLocks noGrp="1"/>
          </p:cNvSpPr>
          <p:nvPr>
            <p:ph type="sldNum" sz="quarter" idx="10"/>
          </p:nvPr>
        </p:nvSpPr>
        <p:spPr/>
        <p:txBody>
          <a:bodyPr/>
          <a:lstStyle/>
          <a:p>
            <a:fld id="{20410FDE-09E1-49D5-873C-BA6584D1D529}" type="slidenum">
              <a:rPr lang="en-US" smtClean="0"/>
              <a:t>4</a:t>
            </a:fld>
            <a:endParaRPr lang="en-US"/>
          </a:p>
        </p:txBody>
      </p:sp>
    </p:spTree>
    <p:extLst>
      <p:ext uri="{BB962C8B-B14F-4D97-AF65-F5344CB8AC3E}">
        <p14:creationId xmlns:p14="http://schemas.microsoft.com/office/powerpoint/2010/main" val="361757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Crashes are caused by the alignment of factors that can be both anticipated and altered, therefore if crashes can be anticipated they are </a:t>
            </a:r>
            <a:r>
              <a:rPr lang="en-US" b="1" u="sng" dirty="0"/>
              <a:t>predictable</a:t>
            </a:r>
            <a:r>
              <a:rPr lang="en-US" dirty="0"/>
              <a:t> and if they can be altered, they are </a:t>
            </a:r>
            <a:r>
              <a:rPr lang="en-US" b="1" u="sng" dirty="0"/>
              <a:t>controllable</a:t>
            </a:r>
            <a:r>
              <a:rPr lang="en-US" dirty="0"/>
              <a:t>!</a:t>
            </a:r>
          </a:p>
          <a:p>
            <a:endParaRPr lang="en-US" dirty="0"/>
          </a:p>
          <a:p>
            <a:r>
              <a:rPr lang="en-US" dirty="0"/>
              <a:t>Crashes are not accidents, the definition of an accident is an event that happens by chance or without apparent or deliberate cause. Synonyms of the word accident are by chance, coincidence, twist of fate, freak. These words do not describe a crash. </a:t>
            </a:r>
          </a:p>
        </p:txBody>
      </p:sp>
      <p:sp>
        <p:nvSpPr>
          <p:cNvPr id="4" name="Slide Number Placeholder 3"/>
          <p:cNvSpPr>
            <a:spLocks noGrp="1"/>
          </p:cNvSpPr>
          <p:nvPr>
            <p:ph type="sldNum" sz="quarter" idx="10"/>
          </p:nvPr>
        </p:nvSpPr>
        <p:spPr/>
        <p:txBody>
          <a:bodyPr/>
          <a:lstStyle/>
          <a:p>
            <a:fld id="{BE4E9FF2-967D-4C37-A3F9-63CA762FAFA0}" type="slidenum">
              <a:rPr lang="en-US" smtClean="0"/>
              <a:t>5</a:t>
            </a:fld>
            <a:endParaRPr lang="en-US"/>
          </a:p>
        </p:txBody>
      </p:sp>
    </p:spTree>
    <p:extLst>
      <p:ext uri="{BB962C8B-B14F-4D97-AF65-F5344CB8AC3E}">
        <p14:creationId xmlns:p14="http://schemas.microsoft.com/office/powerpoint/2010/main" val="274144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In highway safety, we quote a lot of statistics, numbers are used as a way to measure outcomes, but the lives lost in crashes are not just numbers, they are parents, children, brothers, sisters, friends and co-workers. The impact of their loss is very real and devastating to families and communities. </a:t>
            </a:r>
          </a:p>
          <a:p>
            <a:pPr defTabSz="931774"/>
            <a:endParaRPr lang="en-US" dirty="0"/>
          </a:p>
          <a:p>
            <a:pPr lvl="0"/>
            <a:r>
              <a:rPr lang="en-US" dirty="0"/>
              <a:t>Behind these numbers are real people like 					</a:t>
            </a:r>
          </a:p>
          <a:p>
            <a:pPr defTabSz="931774"/>
            <a:endParaRPr lang="en-US" dirty="0"/>
          </a:p>
          <a:p>
            <a:pPr defTabSz="931774"/>
            <a:r>
              <a:rPr lang="en-US" dirty="0"/>
              <a:t>36 year old </a:t>
            </a:r>
            <a:r>
              <a:rPr lang="en-US" dirty="0" err="1"/>
              <a:t>Sheyla</a:t>
            </a:r>
            <a:r>
              <a:rPr lang="en-US" dirty="0"/>
              <a:t> Joseph (Houston, TX) and her 3 month old daughter </a:t>
            </a:r>
            <a:r>
              <a:rPr lang="en-US" dirty="0" err="1"/>
              <a:t>Braylan</a:t>
            </a:r>
            <a:endParaRPr lang="en-US" dirty="0"/>
          </a:p>
          <a:p>
            <a:pPr defTabSz="931774"/>
            <a:endParaRPr lang="en-US" dirty="0"/>
          </a:p>
          <a:p>
            <a:pPr defTabSz="931774"/>
            <a:r>
              <a:rPr lang="en-US" dirty="0"/>
              <a:t>Isabella Garcia, age 16 from Jacksonville FL</a:t>
            </a:r>
          </a:p>
          <a:p>
            <a:pPr defTabSz="931774"/>
            <a:endParaRPr lang="en-US" dirty="0"/>
          </a:p>
          <a:p>
            <a:pPr defTabSz="931774"/>
            <a:r>
              <a:rPr lang="en-US" dirty="0"/>
              <a:t>Robert Skidmore, age 66 of Cape St. Claire Maryland</a:t>
            </a:r>
          </a:p>
          <a:p>
            <a:pPr defTabSz="931774"/>
            <a:endParaRPr lang="en-US" dirty="0"/>
          </a:p>
          <a:p>
            <a:pPr defTabSz="931774"/>
            <a:r>
              <a:rPr lang="en-US" dirty="0"/>
              <a:t>4 year old </a:t>
            </a:r>
            <a:r>
              <a:rPr lang="en-US" dirty="0" err="1"/>
              <a:t>Samyra</a:t>
            </a:r>
            <a:r>
              <a:rPr lang="en-US" dirty="0"/>
              <a:t> Oakley from Johnson City, NY</a:t>
            </a:r>
          </a:p>
          <a:p>
            <a:pPr defTabSz="931774"/>
            <a:endParaRPr lang="en-US" dirty="0"/>
          </a:p>
          <a:p>
            <a:pPr defTabSz="931774"/>
            <a:r>
              <a:rPr lang="en-US" dirty="0"/>
              <a:t>Emma Beckwith age 61 from Florence, Alabama</a:t>
            </a:r>
          </a:p>
          <a:p>
            <a:pPr defTabSz="931774"/>
            <a:endParaRPr lang="en-US" dirty="0"/>
          </a:p>
          <a:p>
            <a:pPr defTabSz="931774"/>
            <a:r>
              <a:rPr lang="en-US" dirty="0"/>
              <a:t>Let’s work diligently to prevent the needless tragedies that occur on our roads each day. </a:t>
            </a:r>
          </a:p>
          <a:p>
            <a:pPr defTabSz="931774"/>
            <a:endParaRPr lang="en-US" dirty="0"/>
          </a:p>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BE4E9FF2-967D-4C37-A3F9-63CA762FAFA0}" type="slidenum">
              <a:rPr lang="en-US" smtClean="0"/>
              <a:t>6</a:t>
            </a:fld>
            <a:endParaRPr lang="en-US"/>
          </a:p>
        </p:txBody>
      </p:sp>
    </p:spTree>
    <p:extLst>
      <p:ext uri="{BB962C8B-B14F-4D97-AF65-F5344CB8AC3E}">
        <p14:creationId xmlns:p14="http://schemas.microsoft.com/office/powerpoint/2010/main" val="276765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get</a:t>
            </a:r>
            <a:r>
              <a:rPr lang="en-US" baseline="0" dirty="0"/>
              <a:t> serious about the 100 roadway fatalities we experience EVERY SINGLE DAY.</a:t>
            </a:r>
          </a:p>
          <a:p>
            <a:endParaRPr lang="en-US" baseline="0" dirty="0"/>
          </a:p>
          <a:p>
            <a:r>
              <a:rPr lang="en-US" baseline="0" dirty="0"/>
              <a:t>These crashes tend to be accepted as a price for our mobility. </a:t>
            </a:r>
          </a:p>
          <a:p>
            <a:endParaRPr lang="en-US" baseline="0" dirty="0"/>
          </a:p>
          <a:p>
            <a:r>
              <a:rPr lang="en-US" baseline="0" dirty="0"/>
              <a:t>Making the shift to a culture where ZERO is the only appropriate answer isn’t easy. FHWA, along with many of our partners have put together a vision to get us there and I am going to share that vision with you today. </a:t>
            </a:r>
            <a:endParaRPr lang="en-US" dirty="0"/>
          </a:p>
          <a:p>
            <a:endParaRPr lang="en-US" dirty="0"/>
          </a:p>
        </p:txBody>
      </p:sp>
      <p:sp>
        <p:nvSpPr>
          <p:cNvPr id="4" name="Slide Number Placeholder 3"/>
          <p:cNvSpPr>
            <a:spLocks noGrp="1"/>
          </p:cNvSpPr>
          <p:nvPr>
            <p:ph type="sldNum" sz="quarter" idx="10"/>
          </p:nvPr>
        </p:nvSpPr>
        <p:spPr/>
        <p:txBody>
          <a:bodyPr/>
          <a:lstStyle/>
          <a:p>
            <a:fld id="{20410FDE-09E1-49D5-873C-BA6584D1D529}" type="slidenum">
              <a:rPr lang="en-US" smtClean="0"/>
              <a:t>7</a:t>
            </a:fld>
            <a:endParaRPr lang="en-US"/>
          </a:p>
        </p:txBody>
      </p:sp>
    </p:spTree>
    <p:extLst>
      <p:ext uri="{BB962C8B-B14F-4D97-AF65-F5344CB8AC3E}">
        <p14:creationId xmlns:p14="http://schemas.microsoft.com/office/powerpoint/2010/main" val="202507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the help from RTZ Coalition members and the RAND Corporation, a report was published to help chart the course to ending roadway fatalities by 2050. </a:t>
            </a:r>
          </a:p>
          <a:p>
            <a:endParaRPr lang="en-US" baseline="0" dirty="0"/>
          </a:p>
          <a:p>
            <a:endParaRPr lang="en-US" baseline="0" dirty="0"/>
          </a:p>
          <a:p>
            <a:r>
              <a:rPr lang="en-US" dirty="0">
                <a:latin typeface="Arial" charset="0"/>
                <a:ea typeface="ＭＳ Ｐゴシック" charset="0"/>
                <a:cs typeface="ＭＳ Ｐゴシック" charset="0"/>
              </a:rPr>
              <a:t> </a:t>
            </a:r>
            <a:r>
              <a:rPr lang="en-US" dirty="0"/>
              <a:t>The report </a:t>
            </a:r>
            <a:r>
              <a:rPr lang="en-US" baseline="0" dirty="0"/>
              <a:t>breaks down how we can get to zero by focusing on three things: </a:t>
            </a:r>
          </a:p>
          <a:p>
            <a:endParaRPr lang="en-US" baseline="0" dirty="0"/>
          </a:p>
          <a:p>
            <a:r>
              <a:rPr lang="en-US" baseline="0" dirty="0"/>
              <a:t>Doubling down on what works</a:t>
            </a:r>
          </a:p>
          <a:p>
            <a:endParaRPr lang="en-US" baseline="0" dirty="0"/>
          </a:p>
          <a:p>
            <a:r>
              <a:rPr lang="en-US" baseline="0" dirty="0"/>
              <a:t>Accelerating technology</a:t>
            </a:r>
          </a:p>
          <a:p>
            <a:endParaRPr lang="en-US" baseline="0" dirty="0"/>
          </a:p>
          <a:p>
            <a:r>
              <a:rPr lang="en-US" baseline="0" dirty="0"/>
              <a:t>And implementing a Safe Systems Approach – Promoting Safety</a:t>
            </a:r>
            <a:endParaRPr lang="en-US" dirty="0"/>
          </a:p>
          <a:p>
            <a:endParaRPr lang="en-US" dirty="0"/>
          </a:p>
        </p:txBody>
      </p:sp>
      <p:sp>
        <p:nvSpPr>
          <p:cNvPr id="4" name="Slide Number Placeholder 3"/>
          <p:cNvSpPr>
            <a:spLocks noGrp="1"/>
          </p:cNvSpPr>
          <p:nvPr>
            <p:ph type="sldNum" sz="quarter" idx="10"/>
          </p:nvPr>
        </p:nvSpPr>
        <p:spPr/>
        <p:txBody>
          <a:bodyPr/>
          <a:lstStyle/>
          <a:p>
            <a:fld id="{20410FDE-09E1-49D5-873C-BA6584D1D529}" type="slidenum">
              <a:rPr lang="en-US" smtClean="0"/>
              <a:t>8</a:t>
            </a:fld>
            <a:endParaRPr lang="en-US"/>
          </a:p>
        </p:txBody>
      </p:sp>
    </p:spTree>
    <p:extLst>
      <p:ext uri="{BB962C8B-B14F-4D97-AF65-F5344CB8AC3E}">
        <p14:creationId xmlns:p14="http://schemas.microsoft.com/office/powerpoint/2010/main" val="199506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is Double Down on What Works through proven countermeasures. </a:t>
            </a:r>
          </a:p>
          <a:p>
            <a:endParaRPr lang="en-US" dirty="0"/>
          </a:p>
          <a:p>
            <a:r>
              <a:rPr lang="en-US" dirty="0"/>
              <a:t>This is the area where most of us are making a difference right now.</a:t>
            </a:r>
          </a:p>
          <a:p>
            <a:endParaRPr lang="en-US" dirty="0"/>
          </a:p>
          <a:p>
            <a:r>
              <a:rPr lang="en-US" dirty="0">
                <a:solidFill>
                  <a:schemeClr val="bg2"/>
                </a:solidFill>
              </a:rPr>
              <a:t>Pushing” Safety Innovations today is key to doubling down on what works</a:t>
            </a:r>
            <a:endParaRPr lang="en-US" dirty="0"/>
          </a:p>
        </p:txBody>
      </p:sp>
      <p:sp>
        <p:nvSpPr>
          <p:cNvPr id="4" name="Slide Number Placeholder 3"/>
          <p:cNvSpPr>
            <a:spLocks noGrp="1"/>
          </p:cNvSpPr>
          <p:nvPr>
            <p:ph type="sldNum" sz="quarter" idx="10"/>
          </p:nvPr>
        </p:nvSpPr>
        <p:spPr/>
        <p:txBody>
          <a:bodyPr/>
          <a:lstStyle/>
          <a:p>
            <a:fld id="{20410FDE-09E1-49D5-873C-BA6584D1D529}" type="slidenum">
              <a:rPr lang="en-US" smtClean="0"/>
              <a:t>9</a:t>
            </a:fld>
            <a:endParaRPr lang="en-US"/>
          </a:p>
        </p:txBody>
      </p:sp>
    </p:spTree>
    <p:extLst>
      <p:ext uri="{BB962C8B-B14F-4D97-AF65-F5344CB8AC3E}">
        <p14:creationId xmlns:p14="http://schemas.microsoft.com/office/powerpoint/2010/main" val="150705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pt-cvr-1.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ppt-int-2.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Text Placeholder 2"/>
          <p:cNvSpPr>
            <a:spLocks noGrp="1"/>
          </p:cNvSpPr>
          <p:nvPr>
            <p:ph type="body" idx="1"/>
          </p:nvPr>
        </p:nvSpPr>
        <p:spPr>
          <a:xfrm>
            <a:off x="152400"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1831530"/>
            <a:ext cx="42062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4" y="1191768"/>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4" y="1831530"/>
            <a:ext cx="4206240" cy="3502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
        <p:nvSpPr>
          <p:cNvPr id="12" name="Title 1"/>
          <p:cNvSpPr>
            <a:spLocks noGrp="1"/>
          </p:cNvSpPr>
          <p:nvPr>
            <p:ph type="title"/>
          </p:nvPr>
        </p:nvSpPr>
        <p:spPr>
          <a:xfrm>
            <a:off x="152400" y="0"/>
            <a:ext cx="8534400" cy="1143000"/>
          </a:xfrm>
        </p:spPr>
        <p:txBody>
          <a:bodyPr/>
          <a:lstStyle>
            <a:lvl1pPr algn="l">
              <a:defRPr b="1"/>
            </a:lvl1p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int-2.png"/>
          <p:cNvPicPr>
            <a:picLocks noChangeAspect="1"/>
          </p:cNvPicPr>
          <p:nvPr userDrawn="1"/>
        </p:nvPicPr>
        <p:blipFill>
          <a:blip r:embed="rId2" cstate="print"/>
          <a:stretch>
            <a:fillRect/>
          </a:stretch>
        </p:blipFill>
        <p:spPr>
          <a:xfrm>
            <a:off x="0" y="0"/>
            <a:ext cx="9144000" cy="6889562"/>
          </a:xfrm>
          <a:prstGeom prst="rect">
            <a:avLst/>
          </a:prstGeom>
        </p:spPr>
      </p:pic>
      <p:sp>
        <p:nvSpPr>
          <p:cNvPr id="7" name="Title 1"/>
          <p:cNvSpPr>
            <a:spLocks noGrp="1"/>
          </p:cNvSpPr>
          <p:nvPr>
            <p:ph type="title"/>
          </p:nvPr>
        </p:nvSpPr>
        <p:spPr>
          <a:xfrm>
            <a:off x="152400" y="0"/>
            <a:ext cx="8839200" cy="1143000"/>
          </a:xfrm>
        </p:spPr>
        <p:txBody>
          <a:bodyPr/>
          <a:lstStyle>
            <a:lvl1pPr algn="l">
              <a:defRPr b="1"/>
            </a:lvl1pPr>
          </a:lstStyle>
          <a:p>
            <a:r>
              <a:rPr lang="en-US"/>
              <a:t>Click to edit Master title style</a:t>
            </a:r>
            <a:endParaRPr lang="en-US" dirty="0"/>
          </a:p>
        </p:txBody>
      </p:sp>
      <p:sp>
        <p:nvSpPr>
          <p:cNvPr id="8"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pt-int-2.png"/>
          <p:cNvPicPr>
            <a:picLocks noChangeAspect="1"/>
          </p:cNvPicPr>
          <p:nvPr userDrawn="1"/>
        </p:nvPicPr>
        <p:blipFill>
          <a:blip r:embed="rId2" cstate="print"/>
          <a:stretch>
            <a:fillRect/>
          </a:stretch>
        </p:blipFill>
        <p:spPr>
          <a:xfrm>
            <a:off x="0" y="0"/>
            <a:ext cx="9144000" cy="6889562"/>
          </a:xfrm>
          <a:prstGeom prst="rect">
            <a:avLst/>
          </a:prstGeom>
        </p:spPr>
      </p:pic>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ppt-int-2.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060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ppt-int-2.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792288" y="41148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304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681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t-int-1.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991600" cy="914400"/>
          </a:xfrm>
        </p:spPr>
        <p:txBody>
          <a:bodyPr/>
          <a:lstStyle>
            <a:lvl1pPr algn="l">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52400" y="2057400"/>
            <a:ext cx="8839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696200" y="6492875"/>
            <a:ext cx="1371600" cy="365125"/>
          </a:xfrm>
        </p:spPr>
        <p:txBody>
          <a:bodyPr/>
          <a:lstStyle>
            <a:lvl1pPr algn="r">
              <a:defRPr b="1">
                <a:solidFill>
                  <a:schemeClr val="tx1"/>
                </a:solidFill>
              </a:defRPr>
            </a:lvl1pPr>
          </a:lstStyle>
          <a:p>
            <a:fld id="{CBC956F3-94CB-4225-B80D-D5B5BEA895E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int-1.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hasCustomPrompt="1"/>
          </p:nvPr>
        </p:nvSpPr>
        <p:spPr>
          <a:xfrm>
            <a:off x="722313" y="2590800"/>
            <a:ext cx="7772400" cy="1362075"/>
          </a:xfrm>
        </p:spPr>
        <p:txBody>
          <a:bodyPr anchor="t">
            <a:noAutofit/>
          </a:bodyPr>
          <a:lstStyle>
            <a:lvl1pPr algn="l">
              <a:defRPr sz="4400" b="1" cap="none"/>
            </a:lvl1pPr>
          </a:lstStyle>
          <a:p>
            <a:r>
              <a:rPr lang="en-US" dirty="0"/>
              <a:t>Click To Edit Master Title Style</a:t>
            </a:r>
          </a:p>
        </p:txBody>
      </p:sp>
      <p:sp>
        <p:nvSpPr>
          <p:cNvPr id="8" name="Slide Number Placeholder 5"/>
          <p:cNvSpPr>
            <a:spLocks noGrp="1"/>
          </p:cNvSpPr>
          <p:nvPr>
            <p:ph type="sldNum" sz="quarter" idx="12"/>
          </p:nvPr>
        </p:nvSpPr>
        <p:spPr>
          <a:xfrm>
            <a:off x="7696200" y="6492875"/>
            <a:ext cx="1371600" cy="365125"/>
          </a:xfrm>
        </p:spPr>
        <p:txBody>
          <a:bodyPr/>
          <a:lstStyle>
            <a:lvl1pPr algn="r">
              <a:defRPr b="1">
                <a:solidFill>
                  <a:schemeClr val="tx1"/>
                </a:solidFill>
              </a:defRPr>
            </a:lvl1pPr>
          </a:lstStyle>
          <a:p>
            <a:fld id="{CBC956F3-94CB-4225-B80D-D5B5BEA895E6}"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ppt-int-1.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Content Placeholder 2"/>
          <p:cNvSpPr>
            <a:spLocks noGrp="1"/>
          </p:cNvSpPr>
          <p:nvPr>
            <p:ph sz="half" idx="1"/>
          </p:nvPr>
        </p:nvSpPr>
        <p:spPr>
          <a:xfrm>
            <a:off x="152400" y="2057400"/>
            <a:ext cx="4343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2057400"/>
            <a:ext cx="4419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52400" y="0"/>
            <a:ext cx="8991600" cy="914400"/>
          </a:xfrm>
        </p:spPr>
        <p:txBody>
          <a:bodyPr/>
          <a:lstStyle>
            <a:lvl1pPr algn="l">
              <a:defRPr b="1">
                <a:solidFill>
                  <a:schemeClr val="bg1"/>
                </a:solidFill>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7696200" y="6492875"/>
            <a:ext cx="1371600" cy="365125"/>
          </a:xfrm>
        </p:spPr>
        <p:txBody>
          <a:bodyPr/>
          <a:lstStyle>
            <a:lvl1pPr algn="r">
              <a:defRPr b="1">
                <a:solidFill>
                  <a:schemeClr val="tx1"/>
                </a:solidFill>
              </a:defRPr>
            </a:lvl1pPr>
          </a:lstStyle>
          <a:p>
            <a:fld id="{CBC956F3-94CB-4225-B80D-D5B5BEA895E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ppt-int-1.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Text Placeholder 2"/>
          <p:cNvSpPr>
            <a:spLocks noGrp="1"/>
          </p:cNvSpPr>
          <p:nvPr>
            <p:ph type="body" idx="1"/>
          </p:nvPr>
        </p:nvSpPr>
        <p:spPr>
          <a:xfrm>
            <a:off x="152400" y="2027238"/>
            <a:ext cx="4344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2667000"/>
            <a:ext cx="43449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027238"/>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67000"/>
            <a:ext cx="43465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52400" y="0"/>
            <a:ext cx="8991600" cy="914400"/>
          </a:xfrm>
        </p:spPr>
        <p:txBody>
          <a:bodyPr/>
          <a:lstStyle>
            <a:lvl1pPr algn="l">
              <a:defRPr b="1">
                <a:solidFill>
                  <a:schemeClr val="bg1"/>
                </a:solidFil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7696200" y="6492875"/>
            <a:ext cx="1371600" cy="365125"/>
          </a:xfrm>
        </p:spPr>
        <p:txBody>
          <a:bodyPr/>
          <a:lstStyle>
            <a:lvl1pPr algn="r">
              <a:defRPr b="1">
                <a:solidFill>
                  <a:schemeClr val="tx1"/>
                </a:solidFill>
              </a:defRPr>
            </a:lvl1pPr>
          </a:lstStyle>
          <a:p>
            <a:fld id="{CBC956F3-94CB-4225-B80D-D5B5BEA895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lvl1pPr algn="l">
              <a:defRPr b="1"/>
            </a:lvl1pPr>
          </a:lstStyle>
          <a:p>
            <a:r>
              <a:rPr lang="en-US"/>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int-1.png"/>
          <p:cNvPicPr>
            <a:picLocks noChangeAspect="1"/>
          </p:cNvPicPr>
          <p:nvPr userDrawn="1"/>
        </p:nvPicPr>
        <p:blipFill>
          <a:blip r:embed="rId2" cstate="print"/>
          <a:stretch>
            <a:fillRect/>
          </a:stretch>
        </p:blipFill>
        <p:spPr>
          <a:xfrm>
            <a:off x="0" y="0"/>
            <a:ext cx="9144000" cy="6889562"/>
          </a:xfrm>
          <a:prstGeom prst="rect">
            <a:avLst/>
          </a:prstGeom>
        </p:spPr>
      </p:pic>
      <p:sp>
        <p:nvSpPr>
          <p:cNvPr id="7" name="Slide Number Placeholder 5"/>
          <p:cNvSpPr>
            <a:spLocks noGrp="1"/>
          </p:cNvSpPr>
          <p:nvPr>
            <p:ph type="sldNum" sz="quarter" idx="12"/>
          </p:nvPr>
        </p:nvSpPr>
        <p:spPr>
          <a:xfrm>
            <a:off x="7696200" y="6492875"/>
            <a:ext cx="1371600" cy="365125"/>
          </a:xfrm>
        </p:spPr>
        <p:txBody>
          <a:bodyPr/>
          <a:lstStyle>
            <a:lvl1pPr algn="r">
              <a:defRPr b="1">
                <a:solidFill>
                  <a:schemeClr val="tx1"/>
                </a:solidFill>
              </a:defRPr>
            </a:lvl1pPr>
          </a:lstStyle>
          <a:p>
            <a:fld id="{CBC956F3-94CB-4225-B80D-D5B5BEA895E6}" type="slidenum">
              <a:rPr lang="en-US" smtClean="0"/>
              <a:pPr/>
              <a:t>‹#›</a:t>
            </a:fld>
            <a:endParaRPr lang="en-US" dirty="0"/>
          </a:p>
        </p:txBody>
      </p:sp>
      <p:sp>
        <p:nvSpPr>
          <p:cNvPr id="8" name="Title 1"/>
          <p:cNvSpPr>
            <a:spLocks noGrp="1"/>
          </p:cNvSpPr>
          <p:nvPr>
            <p:ph type="title"/>
          </p:nvPr>
        </p:nvSpPr>
        <p:spPr>
          <a:xfrm>
            <a:off x="152400" y="0"/>
            <a:ext cx="8991600" cy="914400"/>
          </a:xfrm>
        </p:spPr>
        <p:txBody>
          <a:bodyPr/>
          <a:lstStyle>
            <a:lvl1pPr algn="l">
              <a:defRPr b="1">
                <a:solidFill>
                  <a:schemeClr val="bg1"/>
                </a:solidFill>
              </a:defRPr>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pt-int-1.png"/>
          <p:cNvPicPr>
            <a:picLocks noChangeAspect="1"/>
          </p:cNvPicPr>
          <p:nvPr userDrawn="1"/>
        </p:nvPicPr>
        <p:blipFill>
          <a:blip r:embed="rId2" cstate="print"/>
          <a:stretch>
            <a:fillRect/>
          </a:stretch>
        </p:blipFill>
        <p:spPr>
          <a:xfrm>
            <a:off x="0" y="0"/>
            <a:ext cx="9144000" cy="6889562"/>
          </a:xfrm>
          <a:prstGeom prst="rect">
            <a:avLst/>
          </a:prstGeom>
        </p:spPr>
      </p:pic>
      <p:sp>
        <p:nvSpPr>
          <p:cNvPr id="6" name="Slide Number Placeholder 5"/>
          <p:cNvSpPr>
            <a:spLocks noGrp="1"/>
          </p:cNvSpPr>
          <p:nvPr>
            <p:ph type="sldNum" sz="quarter" idx="12"/>
          </p:nvPr>
        </p:nvSpPr>
        <p:spPr>
          <a:xfrm>
            <a:off x="7696200" y="6492875"/>
            <a:ext cx="1371600" cy="365125"/>
          </a:xfrm>
        </p:spPr>
        <p:txBody>
          <a:bodyPr/>
          <a:lstStyle>
            <a:lvl1pPr algn="r">
              <a:defRPr b="1">
                <a:solidFill>
                  <a:schemeClr val="tx1"/>
                </a:solidFill>
              </a:defRPr>
            </a:lvl1pPr>
          </a:lstStyle>
          <a:p>
            <a:fld id="{CBC956F3-94CB-4225-B80D-D5B5BEA895E6}"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ppt-int-1.png"/>
          <p:cNvPicPr>
            <a:picLocks noChangeAspect="1"/>
          </p:cNvPicPr>
          <p:nvPr userDrawn="1"/>
        </p:nvPicPr>
        <p:blipFill>
          <a:blip r:embed="rId2" cstate="print"/>
          <a:stretch>
            <a:fillRect/>
          </a:stretch>
        </p:blipFill>
        <p:spPr>
          <a:xfrm>
            <a:off x="0" y="0"/>
            <a:ext cx="9144000" cy="6889562"/>
          </a:xfrm>
          <a:prstGeom prst="rect">
            <a:avLst/>
          </a:prstGeom>
        </p:spPr>
      </p:pic>
      <p:sp>
        <p:nvSpPr>
          <p:cNvPr id="3" name="Content Placeholder 2"/>
          <p:cNvSpPr>
            <a:spLocks noGrp="1"/>
          </p:cNvSpPr>
          <p:nvPr>
            <p:ph idx="1"/>
          </p:nvPr>
        </p:nvSpPr>
        <p:spPr>
          <a:xfrm>
            <a:off x="3575050" y="1981200"/>
            <a:ext cx="5416550" cy="434340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400" y="1447800"/>
            <a:ext cx="3313113" cy="4902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7696200" y="6492875"/>
            <a:ext cx="1371600" cy="365125"/>
          </a:xfrm>
        </p:spPr>
        <p:txBody>
          <a:bodyPr/>
          <a:lstStyle>
            <a:lvl1pPr algn="r">
              <a:defRPr b="1">
                <a:solidFill>
                  <a:schemeClr val="tx1"/>
                </a:solidFill>
              </a:defRPr>
            </a:lvl1pPr>
          </a:lstStyle>
          <a:p>
            <a:fld id="{CBC956F3-94CB-4225-B80D-D5B5BEA895E6}" type="slidenum">
              <a:rPr lang="en-US" smtClean="0"/>
              <a:pPr/>
              <a:t>‹#›</a:t>
            </a:fld>
            <a:endParaRPr lang="en-US" dirty="0"/>
          </a:p>
        </p:txBody>
      </p:sp>
      <p:sp>
        <p:nvSpPr>
          <p:cNvPr id="10" name="Title 1"/>
          <p:cNvSpPr>
            <a:spLocks noGrp="1"/>
          </p:cNvSpPr>
          <p:nvPr>
            <p:ph type="title"/>
          </p:nvPr>
        </p:nvSpPr>
        <p:spPr>
          <a:xfrm>
            <a:off x="152400" y="0"/>
            <a:ext cx="8991600" cy="914400"/>
          </a:xfrm>
        </p:spPr>
        <p:txBody>
          <a:bodyPr/>
          <a:lstStyle>
            <a:lvl1pPr algn="l">
              <a:defRPr b="1">
                <a:solidFill>
                  <a:schemeClr val="bg1"/>
                </a:solidFill>
              </a:defRPr>
            </a:lvl1pPr>
          </a:lstStyle>
          <a:p>
            <a:r>
              <a:rPr lang="en-US"/>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ppt-int-1.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792288" y="5330952"/>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981200"/>
            <a:ext cx="5486400" cy="3273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8976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7696200" y="6492875"/>
            <a:ext cx="1371600" cy="365125"/>
          </a:xfrm>
        </p:spPr>
        <p:txBody>
          <a:bodyPr/>
          <a:lstStyle>
            <a:lvl1pPr algn="r">
              <a:defRPr b="1">
                <a:solidFill>
                  <a:schemeClr val="tx1"/>
                </a:solidFill>
              </a:defRPr>
            </a:lvl1pPr>
          </a:lstStyle>
          <a:p>
            <a:fld id="{CBC956F3-94CB-4225-B80D-D5B5BEA895E6}"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2697163" y="6340475"/>
            <a:ext cx="5999162" cy="242888"/>
          </a:xfrm>
          <a:prstGeom prst="rect">
            <a:avLst/>
          </a:prstGeom>
        </p:spPr>
        <p:txBody>
          <a:bodyPr/>
          <a:lstStyle>
            <a:lvl1pPr algn="r">
              <a:defRPr sz="600" smtClean="0">
                <a:solidFill>
                  <a:schemeClr val="tx1">
                    <a:lumMod val="50000"/>
                    <a:lumOff val="50000"/>
                  </a:schemeClr>
                </a:solidFill>
                <a:latin typeface="Helvetica" charset="-52"/>
                <a:ea typeface="Helvetica" charset="-52"/>
                <a:cs typeface="Helvetica" charset="-52"/>
              </a:defRPr>
            </a:lvl1pPr>
          </a:lstStyle>
          <a:p>
            <a:pPr>
              <a:defRPr/>
            </a:pPr>
            <a:fld id="{400F55BC-8290-42A6-BEBB-7E76D01DF1B3}" type="slidenum">
              <a:rPr lang="en-US"/>
              <a:pPr>
                <a:defRPr/>
              </a:pPr>
              <a:t>‹#›</a:t>
            </a:fld>
            <a:endParaRPr lang="en-US" dirty="0"/>
          </a:p>
        </p:txBody>
      </p:sp>
    </p:spTree>
    <p:extLst>
      <p:ext uri="{BB962C8B-B14F-4D97-AF65-F5344CB8AC3E}">
        <p14:creationId xmlns:p14="http://schemas.microsoft.com/office/powerpoint/2010/main" val="382169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45388" y="1505712"/>
            <a:ext cx="5672038" cy="1143000"/>
          </a:xfrm>
          <a:prstGeom prst="rect">
            <a:avLst/>
          </a:prstGeom>
        </p:spPr>
        <p:txBody>
          <a:bodyPr/>
          <a:lstStyle/>
          <a:p>
            <a:r>
              <a:rPr lang="en-US"/>
              <a:t>Click to edit Master title style</a:t>
            </a:r>
          </a:p>
        </p:txBody>
      </p:sp>
      <p:sp>
        <p:nvSpPr>
          <p:cNvPr id="3" name="Text Placeholder 2"/>
          <p:cNvSpPr>
            <a:spLocks noGrp="1"/>
          </p:cNvSpPr>
          <p:nvPr>
            <p:ph idx="1"/>
          </p:nvPr>
        </p:nvSpPr>
        <p:spPr bwMode="auto">
          <a:xfrm>
            <a:off x="745389" y="2865121"/>
            <a:ext cx="7941147" cy="3355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2697480" y="6339840"/>
            <a:ext cx="5998464" cy="243840"/>
          </a:xfrm>
          <a:prstGeom prst="rect">
            <a:avLst/>
          </a:prstGeom>
        </p:spPr>
        <p:txBody>
          <a:bodyPr/>
          <a:lstStyle>
            <a:lvl1pPr algn="r">
              <a:defRPr sz="600">
                <a:solidFill>
                  <a:schemeClr val="tx1">
                    <a:lumMod val="50000"/>
                    <a:lumOff val="50000"/>
                  </a:schemeClr>
                </a:solidFill>
                <a:latin typeface="Helvetica" charset="-52"/>
                <a:ea typeface="Helvetica" charset="-52"/>
                <a:cs typeface="Helvetica" charset="-52"/>
              </a:defRPr>
            </a:lvl1pPr>
          </a:lstStyle>
          <a:p>
            <a:fld id="{6F791541-386C-F541-92E0-25F500DE0DF7}" type="slidenum">
              <a:rPr lang="en-US" smtClean="0"/>
              <a:pPr/>
              <a:t>‹#›</a:t>
            </a:fld>
            <a:endParaRPr lang="en-US" dirty="0"/>
          </a:p>
        </p:txBody>
      </p:sp>
    </p:spTree>
    <p:extLst>
      <p:ext uri="{BB962C8B-B14F-4D97-AF65-F5344CB8AC3E}">
        <p14:creationId xmlns:p14="http://schemas.microsoft.com/office/powerpoint/2010/main" val="11408095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cvr-2.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lvl1pPr algn="l">
              <a:defRPr b="1"/>
            </a:lvl1pPr>
          </a:lstStyle>
          <a:p>
            <a:r>
              <a:rPr lang="en-US"/>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0D58BA-198B-4153-835D-53EAADE4E162}" type="datetimeFigureOut">
              <a:rPr lang="en-US" smtClean="0"/>
              <a:pPr/>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DC2E0-9E3E-4EF9-94A4-1C28205346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t-int-2.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839200" cy="1143000"/>
          </a:xfrm>
        </p:spPr>
        <p:txBody>
          <a:bodyPr/>
          <a:lstStyle>
            <a:lvl1pPr algn="l">
              <a:defRPr b="1"/>
            </a:lvl1pPr>
          </a:lstStyle>
          <a:p>
            <a:r>
              <a:rPr lang="en-US"/>
              <a:t>Click to edit Master title style</a:t>
            </a:r>
            <a:endParaRPr lang="en-US" dirty="0"/>
          </a:p>
        </p:txBody>
      </p:sp>
      <p:sp>
        <p:nvSpPr>
          <p:cNvPr id="3" name="Content Placeholder 2"/>
          <p:cNvSpPr>
            <a:spLocks noGrp="1"/>
          </p:cNvSpPr>
          <p:nvPr>
            <p:ph idx="1"/>
          </p:nvPr>
        </p:nvSpPr>
        <p:spPr>
          <a:xfrm>
            <a:off x="152400" y="1168052"/>
            <a:ext cx="883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int-2.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hasCustomPrompt="1"/>
          </p:nvPr>
        </p:nvSpPr>
        <p:spPr>
          <a:xfrm>
            <a:off x="722313" y="2590800"/>
            <a:ext cx="7772400" cy="1362075"/>
          </a:xfrm>
        </p:spPr>
        <p:txBody>
          <a:bodyPr anchor="t">
            <a:noAutofit/>
          </a:bodyPr>
          <a:lstStyle>
            <a:lvl1pPr algn="l">
              <a:defRPr sz="4400" b="1" cap="none"/>
            </a:lvl1pPr>
          </a:lstStyle>
          <a:p>
            <a:r>
              <a:rPr lang="en-US" dirty="0"/>
              <a:t>Click To Edit Master Title Style</a:t>
            </a:r>
          </a:p>
        </p:txBody>
      </p:sp>
      <p:sp>
        <p:nvSpPr>
          <p:cNvPr id="6" name="Slide Number Placeholder 5"/>
          <p:cNvSpPr>
            <a:spLocks noGrp="1"/>
          </p:cNvSpPr>
          <p:nvPr>
            <p:ph type="sldNum" sz="quarter" idx="12"/>
          </p:nvPr>
        </p:nvSpPr>
        <p:spPr>
          <a:xfrm>
            <a:off x="6858000" y="6492875"/>
            <a:ext cx="2133600" cy="365125"/>
          </a:xfrm>
        </p:spPr>
        <p:txBody>
          <a:bodyPr/>
          <a:lstStyle>
            <a:lvl1pPr>
              <a:defRPr>
                <a:solidFill>
                  <a:schemeClr val="bg1"/>
                </a:solidFill>
              </a:defRPr>
            </a:lvl1pPr>
          </a:lstStyle>
          <a:p>
            <a:fld id="{CBC956F3-94CB-4225-B80D-D5B5BEA895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t-int-2.png"/>
          <p:cNvPicPr>
            <a:picLocks noChangeAspect="1"/>
          </p:cNvPicPr>
          <p:nvPr userDrawn="1"/>
        </p:nvPicPr>
        <p:blipFill>
          <a:blip r:embed="rId2" cstate="print"/>
          <a:stretch>
            <a:fillRect/>
          </a:stretch>
        </p:blipFill>
        <p:spPr>
          <a:xfrm>
            <a:off x="0" y="0"/>
            <a:ext cx="9144000" cy="6889562"/>
          </a:xfrm>
          <a:prstGeom prst="rect">
            <a:avLst/>
          </a:prstGeom>
        </p:spPr>
      </p:pic>
      <p:sp>
        <p:nvSpPr>
          <p:cNvPr id="2" name="Title 1"/>
          <p:cNvSpPr>
            <a:spLocks noGrp="1"/>
          </p:cNvSpPr>
          <p:nvPr>
            <p:ph type="title"/>
          </p:nvPr>
        </p:nvSpPr>
        <p:spPr>
          <a:xfrm>
            <a:off x="152400" y="0"/>
            <a:ext cx="8534400" cy="1143000"/>
          </a:xfrm>
        </p:spPr>
        <p:txBody>
          <a:bodyPr/>
          <a:lstStyle>
            <a:lvl1pPr algn="l">
              <a:defRPr b="1"/>
            </a:lvl1pPr>
          </a:lstStyle>
          <a:p>
            <a:r>
              <a:rPr lang="en-US"/>
              <a:t>Click to edit Master title style</a:t>
            </a:r>
            <a:endParaRPr lang="en-US" dirty="0"/>
          </a:p>
        </p:txBody>
      </p:sp>
      <p:sp>
        <p:nvSpPr>
          <p:cNvPr id="3" name="Content Placeholder 2"/>
          <p:cNvSpPr>
            <a:spLocks noGrp="1"/>
          </p:cNvSpPr>
          <p:nvPr>
            <p:ph sz="half" idx="1"/>
          </p:nvPr>
        </p:nvSpPr>
        <p:spPr>
          <a:xfrm>
            <a:off x="152400" y="1168052"/>
            <a:ext cx="4191000" cy="4970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67637"/>
            <a:ext cx="4038600" cy="4166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858000" y="6477000"/>
            <a:ext cx="2133600" cy="365125"/>
          </a:xfrm>
        </p:spPr>
        <p:txBody>
          <a:bodyPr/>
          <a:lstStyle>
            <a:lvl1pPr algn="r">
              <a:defRPr b="1">
                <a:solidFill>
                  <a:schemeClr val="bg1"/>
                </a:solidFill>
              </a:defRPr>
            </a:lvl1pPr>
          </a:lstStyle>
          <a:p>
            <a:fld id="{CBC956F3-94CB-4225-B80D-D5B5BEA895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E4C8C-87C6-43A9-9039-90C23E3E516B}" type="datetime1">
              <a:rPr lang="en-US" smtClean="0"/>
              <a:pPr/>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956F3-94CB-4225-B80D-D5B5BEA895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E4C8C-87C6-43A9-9039-90C23E3E516B}" type="datetime1">
              <a:rPr lang="en-US" smtClean="0"/>
              <a:pPr/>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956F3-94CB-4225-B80D-D5B5BEA895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8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E4C8C-87C6-43A9-9039-90C23E3E516B}" type="datetime1">
              <a:rPr lang="en-US" smtClean="0"/>
              <a:pPr/>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956F3-94CB-4225-B80D-D5B5BEA895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7C212-BCC7-4292-8CC4-285E7E00D230}" type="datetime1">
              <a:rPr lang="en-US" smtClean="0"/>
              <a:pPr/>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956F3-94CB-4225-B80D-D5B5BEA895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emf"/><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057400" y="2209800"/>
            <a:ext cx="4708202" cy="2501367"/>
          </a:xfrm>
        </p:spPr>
        <p:txBody>
          <a:bodyPr>
            <a:normAutofit fontScale="90000"/>
          </a:bodyPr>
          <a:lstStyle/>
          <a:p>
            <a:br>
              <a:rPr lang="en-US" altLang="en-US" sz="2000" dirty="0"/>
            </a:br>
            <a:r>
              <a:rPr lang="en-US" altLang="en-US" b="1" cap="small" dirty="0">
                <a:latin typeface="Helvetica" panose="020B0604020202020204" pitchFamily="34" charset="0"/>
                <a:cs typeface="Helvetica" panose="020B0604020202020204" pitchFamily="34" charset="0"/>
              </a:rPr>
              <a:t>Getting to Zero Roadway Fatalities </a:t>
            </a:r>
            <a:br>
              <a:rPr lang="en-US" altLang="en-US" cap="small" dirty="0">
                <a:latin typeface="Helvetica" panose="020B0604020202020204" pitchFamily="34" charset="0"/>
                <a:cs typeface="Helvetica" panose="020B0604020202020204" pitchFamily="34" charset="0"/>
              </a:rPr>
            </a:br>
            <a:br>
              <a:rPr lang="en-US" altLang="en-US" cap="small" dirty="0"/>
            </a:br>
            <a:endParaRPr lang="en-US" altLang="en-US" cap="small"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05400"/>
            <a:ext cx="1771650" cy="1502848"/>
          </a:xfrm>
          <a:prstGeom prst="rect">
            <a:avLst/>
          </a:prstGeom>
        </p:spPr>
      </p:pic>
    </p:spTree>
    <p:extLst>
      <p:ext uri="{BB962C8B-B14F-4D97-AF65-F5344CB8AC3E}">
        <p14:creationId xmlns:p14="http://schemas.microsoft.com/office/powerpoint/2010/main" val="185881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38F177-C861-4B70-9260-B4FB0B2707EA}"/>
              </a:ext>
            </a:extLst>
          </p:cNvPr>
          <p:cNvSpPr>
            <a:spLocks noGrp="1"/>
          </p:cNvSpPr>
          <p:nvPr>
            <p:ph type="title"/>
          </p:nvPr>
        </p:nvSpPr>
        <p:spPr/>
        <p:txBody>
          <a:bodyPr>
            <a:normAutofit fontScale="90000"/>
          </a:bodyPr>
          <a:lstStyle/>
          <a:p>
            <a:r>
              <a:rPr lang="en-US" dirty="0"/>
              <a:t>FHWA’s Proven Safety Countermeasures</a:t>
            </a:r>
          </a:p>
        </p:txBody>
      </p:sp>
      <p:sp>
        <p:nvSpPr>
          <p:cNvPr id="5" name="Slide Number Placeholder 4">
            <a:extLst>
              <a:ext uri="{FF2B5EF4-FFF2-40B4-BE49-F238E27FC236}">
                <a16:creationId xmlns:a16="http://schemas.microsoft.com/office/drawing/2014/main" id="{B5BE13D4-85F7-4330-9B8B-A49F5FF429B6}"/>
              </a:ext>
            </a:extLst>
          </p:cNvPr>
          <p:cNvSpPr>
            <a:spLocks noGrp="1"/>
          </p:cNvSpPr>
          <p:nvPr>
            <p:ph type="sldNum" sz="quarter" idx="12"/>
          </p:nvPr>
        </p:nvSpPr>
        <p:spPr/>
        <p:txBody>
          <a:bodyPr/>
          <a:lstStyle/>
          <a:p>
            <a:fld id="{CBC956F3-94CB-4225-B80D-D5B5BEA895E6}" type="slidenum">
              <a:rPr lang="en-US" smtClean="0"/>
              <a:pPr/>
              <a:t>10</a:t>
            </a:fld>
            <a:endParaRPr lang="en-US" dirty="0"/>
          </a:p>
        </p:txBody>
      </p:sp>
      <p:pic>
        <p:nvPicPr>
          <p:cNvPr id="10" name="Content Placeholder 9">
            <a:extLst>
              <a:ext uri="{FF2B5EF4-FFF2-40B4-BE49-F238E27FC236}">
                <a16:creationId xmlns:a16="http://schemas.microsoft.com/office/drawing/2014/main" id="{3E05F15A-068C-4AAE-82E8-C379FDA79CE0}"/>
              </a:ext>
            </a:extLst>
          </p:cNvPr>
          <p:cNvPicPr>
            <a:picLocks noGrp="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762000" y="1981200"/>
            <a:ext cx="7467600" cy="4190999"/>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6683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C8DA2-28C6-43A2-95B5-2B11B63ADD7F}"/>
              </a:ext>
            </a:extLst>
          </p:cNvPr>
          <p:cNvSpPr>
            <a:spLocks noGrp="1"/>
          </p:cNvSpPr>
          <p:nvPr>
            <p:ph idx="1"/>
          </p:nvPr>
        </p:nvSpPr>
        <p:spPr>
          <a:xfrm>
            <a:off x="152400" y="1219200"/>
            <a:ext cx="8839200" cy="5105400"/>
          </a:xfrm>
        </p:spPr>
        <p:txBody>
          <a:bodyPr/>
          <a:lstStyle/>
          <a:p>
            <a:pPr marL="0" indent="0" algn="ctr">
              <a:buNone/>
            </a:pPr>
            <a:r>
              <a:rPr lang="en-US" sz="4000" b="1" dirty="0">
                <a:solidFill>
                  <a:schemeClr val="accent6">
                    <a:lumMod val="75000"/>
                  </a:schemeClr>
                </a:solidFill>
                <a:latin typeface="Helvetica" charset="-52"/>
                <a:ea typeface="Helvetica" charset="-52"/>
                <a:cs typeface="Helvetica" charset="-52"/>
              </a:rPr>
              <a:t>ACCELERATE</a:t>
            </a:r>
            <a:r>
              <a:rPr lang="en-US" sz="4000" b="1" dirty="0">
                <a:solidFill>
                  <a:schemeClr val="tx1">
                    <a:lumMod val="75000"/>
                    <a:lumOff val="25000"/>
                  </a:schemeClr>
                </a:solidFill>
                <a:latin typeface="Helvetica" charset="-52"/>
                <a:ea typeface="Helvetica" charset="-52"/>
                <a:cs typeface="Helvetica" charset="-52"/>
              </a:rPr>
              <a:t> </a:t>
            </a:r>
            <a:r>
              <a:rPr lang="en-US" sz="4400" b="1" dirty="0">
                <a:latin typeface="Helvetica" charset="-52"/>
                <a:ea typeface="Helvetica" charset="-52"/>
                <a:cs typeface="Helvetica" charset="-52"/>
              </a:rPr>
              <a:t>TECHNOLOGY</a:t>
            </a:r>
            <a:endParaRPr lang="en-US" dirty="0"/>
          </a:p>
        </p:txBody>
      </p:sp>
      <p:sp>
        <p:nvSpPr>
          <p:cNvPr id="4" name="Slide Number Placeholder 3">
            <a:extLst>
              <a:ext uri="{FF2B5EF4-FFF2-40B4-BE49-F238E27FC236}">
                <a16:creationId xmlns:a16="http://schemas.microsoft.com/office/drawing/2014/main" id="{A4C56041-9382-428B-8EB8-A9217E4BB3D5}"/>
              </a:ext>
            </a:extLst>
          </p:cNvPr>
          <p:cNvSpPr>
            <a:spLocks noGrp="1"/>
          </p:cNvSpPr>
          <p:nvPr>
            <p:ph type="sldNum" sz="quarter" idx="12"/>
          </p:nvPr>
        </p:nvSpPr>
        <p:spPr/>
        <p:txBody>
          <a:bodyPr/>
          <a:lstStyle/>
          <a:p>
            <a:fld id="{CBC956F3-94CB-4225-B80D-D5B5BEA895E6}" type="slidenum">
              <a:rPr lang="en-US" smtClean="0"/>
              <a:pPr/>
              <a:t>11</a:t>
            </a:fld>
            <a:endParaRPr lang="en-US" dirty="0"/>
          </a:p>
        </p:txBody>
      </p:sp>
      <p:pic>
        <p:nvPicPr>
          <p:cNvPr id="5" name="Picture 4" descr="Connected vehicles of all types communicating at a busy intersection">
            <a:extLst>
              <a:ext uri="{FF2B5EF4-FFF2-40B4-BE49-F238E27FC236}">
                <a16:creationId xmlns:a16="http://schemas.microsoft.com/office/drawing/2014/main" id="{D7D4CB21-3F51-418A-9B1F-2CE571A91A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86429"/>
            <a:ext cx="3276600" cy="2209800"/>
          </a:xfrm>
          <a:prstGeom prst="rect">
            <a:avLst/>
          </a:prstGeom>
          <a:noFill/>
          <a:ln>
            <a:noFill/>
          </a:ln>
        </p:spPr>
      </p:pic>
      <p:pic>
        <p:nvPicPr>
          <p:cNvPr id="6" name="Picture 5" descr="Warning message that the car is a approaching a traffic signal">
            <a:extLst>
              <a:ext uri="{FF2B5EF4-FFF2-40B4-BE49-F238E27FC236}">
                <a16:creationId xmlns:a16="http://schemas.microsoft.com/office/drawing/2014/main" id="{1CCB10D0-5DD6-413A-9810-6B9EA55477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57400"/>
            <a:ext cx="3048000" cy="2209800"/>
          </a:xfrm>
          <a:prstGeom prst="rect">
            <a:avLst/>
          </a:prstGeom>
          <a:noFill/>
          <a:ln>
            <a:noFill/>
          </a:ln>
        </p:spPr>
      </p:pic>
      <p:pic>
        <p:nvPicPr>
          <p:cNvPr id="7" name="Picture 6" descr="Wireless communications will allow connectivity between all modes of transportation">
            <a:extLst>
              <a:ext uri="{FF2B5EF4-FFF2-40B4-BE49-F238E27FC236}">
                <a16:creationId xmlns:a16="http://schemas.microsoft.com/office/drawing/2014/main" id="{9170D8CD-4ADA-4E95-8E54-5BC67F8E5F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00562"/>
            <a:ext cx="5029200" cy="1908175"/>
          </a:xfrm>
          <a:prstGeom prst="rect">
            <a:avLst/>
          </a:prstGeom>
          <a:noFill/>
          <a:ln>
            <a:noFill/>
          </a:ln>
        </p:spPr>
      </p:pic>
    </p:spTree>
    <p:extLst>
      <p:ext uri="{BB962C8B-B14F-4D97-AF65-F5344CB8AC3E}">
        <p14:creationId xmlns:p14="http://schemas.microsoft.com/office/powerpoint/2010/main" val="74620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F65766-6549-4714-8877-30521F1907FD}"/>
              </a:ext>
            </a:extLst>
          </p:cNvPr>
          <p:cNvSpPr>
            <a:spLocks noGrp="1"/>
          </p:cNvSpPr>
          <p:nvPr>
            <p:ph sz="half" idx="1"/>
          </p:nvPr>
        </p:nvSpPr>
        <p:spPr/>
        <p:txBody>
          <a:bodyPr/>
          <a:lstStyle/>
          <a:p>
            <a:pPr marL="0" indent="0">
              <a:lnSpc>
                <a:spcPct val="80000"/>
              </a:lnSpc>
              <a:buNone/>
              <a:defRPr/>
            </a:pPr>
            <a:endParaRPr lang="en-US" sz="5400" b="1" dirty="0">
              <a:solidFill>
                <a:srgbClr val="0051A5"/>
              </a:solidFill>
              <a:latin typeface="Helvetica" charset="-52"/>
              <a:ea typeface="Helvetica" charset="-52"/>
              <a:cs typeface="Helvetica" charset="-52"/>
            </a:endParaRPr>
          </a:p>
          <a:p>
            <a:pPr marL="0" indent="0">
              <a:lnSpc>
                <a:spcPct val="80000"/>
              </a:lnSpc>
              <a:buNone/>
              <a:defRPr/>
            </a:pPr>
            <a:r>
              <a:rPr lang="en-US" sz="5400" b="1" dirty="0">
                <a:solidFill>
                  <a:srgbClr val="0051A5"/>
                </a:solidFill>
                <a:latin typeface="Helvetica" charset="-52"/>
                <a:ea typeface="Helvetica" charset="-52"/>
                <a:cs typeface="Helvetica" charset="-52"/>
              </a:rPr>
              <a:t>PRIORITIZE</a:t>
            </a:r>
          </a:p>
          <a:p>
            <a:pPr marL="0" indent="0">
              <a:lnSpc>
                <a:spcPct val="80000"/>
              </a:lnSpc>
              <a:buNone/>
              <a:defRPr/>
            </a:pPr>
            <a:r>
              <a:rPr lang="en-US" sz="5400" b="1" dirty="0">
                <a:latin typeface="Helvetica" charset="-52"/>
                <a:ea typeface="Helvetica" charset="-52"/>
                <a:cs typeface="Helvetica" charset="-52"/>
              </a:rPr>
              <a:t>SAFETY</a:t>
            </a:r>
          </a:p>
          <a:p>
            <a:pPr marL="0" indent="0">
              <a:buNone/>
            </a:pPr>
            <a:endParaRPr lang="en-US" dirty="0"/>
          </a:p>
        </p:txBody>
      </p:sp>
      <p:sp>
        <p:nvSpPr>
          <p:cNvPr id="7" name="Content Placeholder 6">
            <a:extLst>
              <a:ext uri="{FF2B5EF4-FFF2-40B4-BE49-F238E27FC236}">
                <a16:creationId xmlns:a16="http://schemas.microsoft.com/office/drawing/2014/main" id="{B751AF35-D557-425C-AEC3-3A2C31A65158}"/>
              </a:ext>
            </a:extLst>
          </p:cNvPr>
          <p:cNvSpPr>
            <a:spLocks noGrp="1"/>
          </p:cNvSpPr>
          <p:nvPr>
            <p:ph sz="half" idx="2"/>
          </p:nvPr>
        </p:nvSpPr>
        <p:spPr/>
        <p:txBody>
          <a:bodyPr/>
          <a:lstStyle/>
          <a:p>
            <a:pPr marL="0" indent="0">
              <a:lnSpc>
                <a:spcPct val="75000"/>
              </a:lnSpc>
              <a:spcAft>
                <a:spcPts val="0"/>
              </a:spcAft>
              <a:buNone/>
              <a:defRPr/>
            </a:pPr>
            <a:endParaRPr lang="en-US" sz="5400" b="1" dirty="0">
              <a:solidFill>
                <a:srgbClr val="92D050"/>
              </a:solidFill>
              <a:latin typeface="Helvetica" charset="-52"/>
              <a:ea typeface="Helvetica" charset="-52"/>
              <a:cs typeface="Helvetica" charset="-52"/>
            </a:endParaRPr>
          </a:p>
          <a:p>
            <a:pPr marL="0" indent="0">
              <a:lnSpc>
                <a:spcPct val="75000"/>
              </a:lnSpc>
              <a:spcAft>
                <a:spcPts val="0"/>
              </a:spcAft>
              <a:buNone/>
              <a:defRPr/>
            </a:pPr>
            <a:r>
              <a:rPr lang="en-US" sz="5400" b="1" dirty="0">
                <a:solidFill>
                  <a:srgbClr val="92D050"/>
                </a:solidFill>
                <a:latin typeface="Helvetica" charset="-52"/>
                <a:ea typeface="Helvetica" charset="-52"/>
                <a:cs typeface="Helvetica" charset="-52"/>
              </a:rPr>
              <a:t>CREATE</a:t>
            </a:r>
            <a:r>
              <a:rPr lang="en-US" sz="5400" b="1" dirty="0">
                <a:solidFill>
                  <a:schemeClr val="tx1">
                    <a:lumMod val="75000"/>
                    <a:lumOff val="25000"/>
                  </a:schemeClr>
                </a:solidFill>
                <a:latin typeface="Helvetica" charset="-52"/>
                <a:ea typeface="Helvetica" charset="-52"/>
                <a:cs typeface="Helvetica" charset="-52"/>
              </a:rPr>
              <a:t> </a:t>
            </a:r>
          </a:p>
          <a:p>
            <a:pPr marL="0" indent="0">
              <a:lnSpc>
                <a:spcPct val="75000"/>
              </a:lnSpc>
              <a:spcAft>
                <a:spcPts val="0"/>
              </a:spcAft>
              <a:buNone/>
              <a:defRPr/>
            </a:pPr>
            <a:r>
              <a:rPr lang="en-US" sz="3600" b="1" dirty="0">
                <a:solidFill>
                  <a:schemeClr val="tx1">
                    <a:lumMod val="75000"/>
                    <a:lumOff val="25000"/>
                  </a:schemeClr>
                </a:solidFill>
                <a:latin typeface="Helvetica" charset="-52"/>
                <a:ea typeface="Helvetica" charset="-52"/>
                <a:cs typeface="Helvetica" charset="-52"/>
              </a:rPr>
              <a:t>A SAFE SYSTEMS APPROACH TO</a:t>
            </a:r>
          </a:p>
          <a:p>
            <a:pPr marL="0" indent="0">
              <a:lnSpc>
                <a:spcPct val="75000"/>
              </a:lnSpc>
              <a:spcAft>
                <a:spcPts val="0"/>
              </a:spcAft>
              <a:buNone/>
              <a:defRPr/>
            </a:pPr>
            <a:r>
              <a:rPr lang="en-US" sz="5400" b="1" dirty="0">
                <a:solidFill>
                  <a:srgbClr val="92D050"/>
                </a:solidFill>
                <a:latin typeface="Helvetica" charset="-52"/>
                <a:ea typeface="Helvetica" charset="-52"/>
                <a:cs typeface="Helvetica" charset="-52"/>
              </a:rPr>
              <a:t>SHIFT</a:t>
            </a:r>
            <a:r>
              <a:rPr lang="en-US" sz="5400" b="1" dirty="0">
                <a:solidFill>
                  <a:schemeClr val="tx1">
                    <a:lumMod val="75000"/>
                    <a:lumOff val="25000"/>
                  </a:schemeClr>
                </a:solidFill>
                <a:latin typeface="Helvetica" charset="-52"/>
                <a:ea typeface="Helvetica" charset="-52"/>
                <a:cs typeface="Helvetica" charset="-52"/>
              </a:rPr>
              <a:t> </a:t>
            </a:r>
          </a:p>
          <a:p>
            <a:pPr marL="0" indent="0">
              <a:lnSpc>
                <a:spcPct val="75000"/>
              </a:lnSpc>
              <a:spcAft>
                <a:spcPts val="0"/>
              </a:spcAft>
              <a:buNone/>
              <a:defRPr/>
            </a:pPr>
            <a:r>
              <a:rPr lang="en-US" sz="4800" b="1" dirty="0">
                <a:solidFill>
                  <a:schemeClr val="tx1">
                    <a:lumMod val="75000"/>
                    <a:lumOff val="25000"/>
                  </a:schemeClr>
                </a:solidFill>
                <a:latin typeface="Helvetica" charset="-52"/>
                <a:ea typeface="Helvetica" charset="-52"/>
                <a:cs typeface="Helvetica" charset="-52"/>
              </a:rPr>
              <a:t>CULTURE</a:t>
            </a:r>
            <a:endParaRPr lang="en-US" dirty="0"/>
          </a:p>
        </p:txBody>
      </p:sp>
      <p:sp>
        <p:nvSpPr>
          <p:cNvPr id="5" name="Title 4">
            <a:extLst>
              <a:ext uri="{FF2B5EF4-FFF2-40B4-BE49-F238E27FC236}">
                <a16:creationId xmlns:a16="http://schemas.microsoft.com/office/drawing/2014/main" id="{7D59588A-B0B5-4946-8180-A49671C96AC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A8DA08-D0B8-4E16-A3E6-F560BE25F76E}"/>
              </a:ext>
            </a:extLst>
          </p:cNvPr>
          <p:cNvSpPr>
            <a:spLocks noGrp="1"/>
          </p:cNvSpPr>
          <p:nvPr>
            <p:ph type="sldNum" sz="quarter" idx="12"/>
          </p:nvPr>
        </p:nvSpPr>
        <p:spPr/>
        <p:txBody>
          <a:bodyPr/>
          <a:lstStyle/>
          <a:p>
            <a:fld id="{CBC956F3-94CB-4225-B80D-D5B5BEA895E6}" type="slidenum">
              <a:rPr lang="en-US" smtClean="0"/>
              <a:pPr/>
              <a:t>12</a:t>
            </a:fld>
            <a:endParaRPr lang="en-US" dirty="0"/>
          </a:p>
        </p:txBody>
      </p:sp>
    </p:spTree>
    <p:extLst>
      <p:ext uri="{BB962C8B-B14F-4D97-AF65-F5344CB8AC3E}">
        <p14:creationId xmlns:p14="http://schemas.microsoft.com/office/powerpoint/2010/main" val="220994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376" b="38041"/>
          <a:stretch/>
        </p:blipFill>
        <p:spPr>
          <a:xfrm>
            <a:off x="-14649" y="1412633"/>
            <a:ext cx="8891364" cy="3325734"/>
          </a:xfrm>
          <a:prstGeom prst="rect">
            <a:avLst/>
          </a:prstGeom>
        </p:spPr>
      </p:pic>
      <p:sp>
        <p:nvSpPr>
          <p:cNvPr id="3" name="TextBox 2"/>
          <p:cNvSpPr txBox="1"/>
          <p:nvPr/>
        </p:nvSpPr>
        <p:spPr>
          <a:xfrm>
            <a:off x="103646" y="0"/>
            <a:ext cx="6831726" cy="1446550"/>
          </a:xfrm>
          <a:prstGeom prst="rect">
            <a:avLst/>
          </a:prstGeom>
          <a:noFill/>
        </p:spPr>
        <p:txBody>
          <a:bodyPr wrap="square" rtlCol="0">
            <a:spAutoFit/>
          </a:bodyPr>
          <a:lstStyle/>
          <a:p>
            <a:r>
              <a:rPr lang="en-US" sz="4400" b="1" dirty="0"/>
              <a:t>Asheville, North Carolina </a:t>
            </a:r>
          </a:p>
          <a:p>
            <a:r>
              <a:rPr lang="en-US" sz="4400" b="1" dirty="0"/>
              <a:t>Safe Infrastructure Project</a:t>
            </a:r>
          </a:p>
        </p:txBody>
      </p:sp>
      <p:sp>
        <p:nvSpPr>
          <p:cNvPr id="6" name="TextBox 5"/>
          <p:cNvSpPr txBox="1"/>
          <p:nvPr/>
        </p:nvSpPr>
        <p:spPr>
          <a:xfrm>
            <a:off x="0" y="4864100"/>
            <a:ext cx="3530600" cy="1993900"/>
          </a:xfrm>
          <a:prstGeom prst="rect">
            <a:avLst/>
          </a:prstGeom>
          <a:solidFill>
            <a:schemeClr val="bg1"/>
          </a:solidFill>
        </p:spPr>
        <p:txBody>
          <a:bodyPr wrap="square" rtlCol="0">
            <a:spAutoFit/>
          </a:bodyPr>
          <a:lstStyle/>
          <a:p>
            <a:endParaRPr lang="en-US"/>
          </a:p>
        </p:txBody>
      </p:sp>
      <p:sp>
        <p:nvSpPr>
          <p:cNvPr id="2" name="TextBox 1"/>
          <p:cNvSpPr txBox="1"/>
          <p:nvPr/>
        </p:nvSpPr>
        <p:spPr>
          <a:xfrm>
            <a:off x="-14648" y="4738367"/>
            <a:ext cx="9017972" cy="1785104"/>
          </a:xfrm>
          <a:prstGeom prst="rect">
            <a:avLst/>
          </a:prstGeom>
          <a:noFill/>
        </p:spPr>
        <p:txBody>
          <a:bodyPr wrap="square" rtlCol="0">
            <a:spAutoFit/>
          </a:bodyPr>
          <a:lstStyle/>
          <a:p>
            <a:r>
              <a:rPr lang="en-US" sz="2200" b="1" dirty="0">
                <a:latin typeface="Helvetica" panose="020B0604020202020204" pitchFamily="34" charset="0"/>
                <a:cs typeface="Helvetica" panose="020B0604020202020204" pitchFamily="34" charset="0"/>
              </a:rPr>
              <a:t>7 lanes of traffic reduced to single lane roundabout: </a:t>
            </a:r>
          </a:p>
          <a:p>
            <a:pPr marL="3543300" lvl="7"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pedestrians cross just one lane at a time </a:t>
            </a:r>
          </a:p>
          <a:p>
            <a:pPr marL="3543300" lvl="7"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lower speeds</a:t>
            </a:r>
          </a:p>
          <a:p>
            <a:pPr marL="3543300" lvl="7"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shorter queues</a:t>
            </a:r>
          </a:p>
          <a:p>
            <a:pPr marL="3543300" lvl="7"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better use of space</a:t>
            </a:r>
          </a:p>
        </p:txBody>
      </p:sp>
    </p:spTree>
    <p:extLst>
      <p:ext uri="{BB962C8B-B14F-4D97-AF65-F5344CB8AC3E}">
        <p14:creationId xmlns:p14="http://schemas.microsoft.com/office/powerpoint/2010/main" val="102269992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9575" y="30075"/>
            <a:ext cx="5830956" cy="830997"/>
          </a:xfrm>
          <a:prstGeom prst="rect">
            <a:avLst/>
          </a:prstGeom>
          <a:noFill/>
        </p:spPr>
        <p:txBody>
          <a:bodyPr wrap="square" rtlCol="0">
            <a:spAutoFit/>
          </a:bodyPr>
          <a:lstStyle/>
          <a:p>
            <a:pPr algn="ctr"/>
            <a:r>
              <a:rPr lang="en-US" sz="3600" b="1" dirty="0">
                <a:latin typeface="Helvetica" panose="020B0604020202020204" pitchFamily="34" charset="0"/>
                <a:cs typeface="Helvetica" panose="020B0604020202020204" pitchFamily="34" charset="0"/>
              </a:rPr>
              <a:t>THE FUTURE OF </a:t>
            </a:r>
            <a:r>
              <a:rPr lang="en-US" sz="4800" b="1" dirty="0">
                <a:solidFill>
                  <a:srgbClr val="0051A5"/>
                </a:solidFill>
                <a:latin typeface="Helvetica" panose="020B0604020202020204" pitchFamily="34" charset="0"/>
                <a:cs typeface="Helvetica" panose="020B0604020202020204" pitchFamily="34" charset="0"/>
              </a:rPr>
              <a:t>ZERO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606" y="2131790"/>
            <a:ext cx="3379751" cy="1522582"/>
          </a:xfrm>
          <a:prstGeom prst="rect">
            <a:avLst/>
          </a:prstGeom>
        </p:spPr>
      </p:pic>
      <p:pic>
        <p:nvPicPr>
          <p:cNvPr id="2050" name="Picture 2" descr="Image result for safe roa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23" y="1116886"/>
            <a:ext cx="3333615" cy="14739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54641"/>
            <a:ext cx="3244852" cy="21416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sc.org/NSC%20Images_Advocacy/Safety%20at%20Home/placing-child-in-car-sea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7482" y="4952489"/>
            <a:ext cx="2034655" cy="1543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971800"/>
            <a:ext cx="2762250" cy="2343150"/>
          </a:xfrm>
          <a:prstGeom prst="rect">
            <a:avLst/>
          </a:prstGeom>
        </p:spPr>
      </p:pic>
    </p:spTree>
    <p:extLst>
      <p:ext uri="{BB962C8B-B14F-4D97-AF65-F5344CB8AC3E}">
        <p14:creationId xmlns:p14="http://schemas.microsoft.com/office/powerpoint/2010/main" val="90619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38200"/>
            <a:ext cx="8839200" cy="1143000"/>
          </a:xfrm>
        </p:spPr>
        <p:txBody>
          <a:bodyPr>
            <a:normAutofit fontScale="90000"/>
          </a:bodyPr>
          <a:lstStyle/>
          <a:p>
            <a:pPr algn="ctr"/>
            <a:r>
              <a:rPr lang="en-US" dirty="0">
                <a:latin typeface="Helvetica" panose="020B0604020202020204" pitchFamily="34" charset="0"/>
                <a:cs typeface="Helvetica" panose="020B0604020202020204" pitchFamily="34" charset="0"/>
              </a:rPr>
              <a:t>Motor Vehicle Crashes </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#1 cause of death for ages 5-24</a:t>
            </a:r>
            <a:br>
              <a:rPr lang="en-US" dirty="0">
                <a:latin typeface="Helvetica" panose="020B0604020202020204" pitchFamily="34" charset="0"/>
                <a:cs typeface="Helvetica" panose="020B0604020202020204" pitchFamily="34" charset="0"/>
              </a:rPr>
            </a:br>
            <a:endParaRPr lang="en-US" dirty="0"/>
          </a:p>
        </p:txBody>
      </p:sp>
      <p:pic>
        <p:nvPicPr>
          <p:cNvPr id="5" name="Picture 2" descr="Related image">
            <a:extLst>
              <a:ext uri="{FF2B5EF4-FFF2-40B4-BE49-F238E27FC236}">
                <a16:creationId xmlns:a16="http://schemas.microsoft.com/office/drawing/2014/main" id="{EB45002E-6A48-4507-A542-2B8C1E7AB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330"/>
          <a:stretch/>
        </p:blipFill>
        <p:spPr bwMode="auto">
          <a:xfrm>
            <a:off x="1066800" y="2386239"/>
            <a:ext cx="3169048" cy="2567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eenage boy learning to drive">
            <a:extLst>
              <a:ext uri="{FF2B5EF4-FFF2-40B4-BE49-F238E27FC236}">
                <a16:creationId xmlns:a16="http://schemas.microsoft.com/office/drawing/2014/main" id="{4F399406-DC1D-4354-9E24-4AA11C9F25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17" r="4994"/>
          <a:stretch/>
        </p:blipFill>
        <p:spPr bwMode="auto">
          <a:xfrm>
            <a:off x="4702628" y="2358308"/>
            <a:ext cx="3722915" cy="2595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78A97-3E80-479C-B0F8-EF7FD6EBFBBA}"/>
              </a:ext>
            </a:extLst>
          </p:cNvPr>
          <p:cNvSpPr>
            <a:spLocks noGrp="1"/>
          </p:cNvSpPr>
          <p:nvPr>
            <p:ph type="title"/>
          </p:nvPr>
        </p:nvSpPr>
        <p:spPr>
          <a:xfrm>
            <a:off x="457200" y="274638"/>
            <a:ext cx="8229600" cy="2049462"/>
          </a:xfrm>
        </p:spPr>
        <p:txBody>
          <a:bodyPr>
            <a:normAutofit fontScale="90000"/>
          </a:bodyPr>
          <a:lstStyle/>
          <a:p>
            <a:pPr algn="ctr"/>
            <a:r>
              <a:rPr lang="en-US" dirty="0"/>
              <a:t>United States</a:t>
            </a:r>
            <a:br>
              <a:rPr lang="en-US" dirty="0"/>
            </a:br>
            <a:r>
              <a:rPr lang="en-US" dirty="0"/>
              <a:t>Crime Crash Clock (2016)</a:t>
            </a:r>
            <a:br>
              <a:rPr lang="en-US" dirty="0"/>
            </a:br>
            <a:endParaRPr lang="en-US" dirty="0"/>
          </a:p>
        </p:txBody>
      </p:sp>
      <p:sp>
        <p:nvSpPr>
          <p:cNvPr id="5" name="Content Placeholder 4">
            <a:extLst>
              <a:ext uri="{FF2B5EF4-FFF2-40B4-BE49-F238E27FC236}">
                <a16:creationId xmlns:a16="http://schemas.microsoft.com/office/drawing/2014/main" id="{2130B867-7851-4886-98C0-C461AAF54676}"/>
              </a:ext>
            </a:extLst>
          </p:cNvPr>
          <p:cNvSpPr>
            <a:spLocks noGrp="1"/>
          </p:cNvSpPr>
          <p:nvPr>
            <p:ph sz="half" idx="1"/>
          </p:nvPr>
        </p:nvSpPr>
        <p:spPr>
          <a:xfrm>
            <a:off x="457200" y="1962150"/>
            <a:ext cx="4038600" cy="4164013"/>
          </a:xfrm>
        </p:spPr>
        <p:txBody>
          <a:bodyPr/>
          <a:lstStyle/>
          <a:p>
            <a:pPr marL="0" indent="0" algn="ctr">
              <a:buNone/>
            </a:pPr>
            <a:r>
              <a:rPr lang="en-US" sz="4400" b="1" dirty="0"/>
              <a:t>Crime </a:t>
            </a:r>
          </a:p>
          <a:p>
            <a:pPr marL="0" indent="0" algn="ctr">
              <a:buNone/>
            </a:pPr>
            <a:endParaRPr lang="en-US" sz="4400" b="1" dirty="0"/>
          </a:p>
          <a:p>
            <a:pPr marL="0" indent="0" algn="ctr">
              <a:buNone/>
            </a:pPr>
            <a:r>
              <a:rPr lang="en-US" sz="4400" b="1" dirty="0">
                <a:solidFill>
                  <a:srgbClr val="0070C0"/>
                </a:solidFill>
              </a:rPr>
              <a:t>47</a:t>
            </a:r>
            <a:r>
              <a:rPr lang="en-US" sz="4400" b="1" dirty="0"/>
              <a:t> </a:t>
            </a:r>
            <a:r>
              <a:rPr lang="en-US" sz="3600" b="1" dirty="0"/>
              <a:t>murders </a:t>
            </a:r>
          </a:p>
          <a:p>
            <a:pPr marL="0" indent="0" algn="ctr">
              <a:buNone/>
            </a:pPr>
            <a:r>
              <a:rPr lang="en-US" sz="3600" b="1" dirty="0"/>
              <a:t>each day</a:t>
            </a:r>
          </a:p>
        </p:txBody>
      </p:sp>
      <p:sp>
        <p:nvSpPr>
          <p:cNvPr id="6" name="Content Placeholder 5">
            <a:extLst>
              <a:ext uri="{FF2B5EF4-FFF2-40B4-BE49-F238E27FC236}">
                <a16:creationId xmlns:a16="http://schemas.microsoft.com/office/drawing/2014/main" id="{BBAD77B9-551D-44CB-86A5-0243391F8860}"/>
              </a:ext>
            </a:extLst>
          </p:cNvPr>
          <p:cNvSpPr>
            <a:spLocks noGrp="1"/>
          </p:cNvSpPr>
          <p:nvPr>
            <p:ph sz="half" idx="2"/>
          </p:nvPr>
        </p:nvSpPr>
        <p:spPr>
          <a:xfrm>
            <a:off x="4648200" y="1962150"/>
            <a:ext cx="4038600" cy="4164013"/>
          </a:xfrm>
        </p:spPr>
        <p:txBody>
          <a:bodyPr/>
          <a:lstStyle/>
          <a:p>
            <a:pPr marL="0" indent="0" algn="ctr">
              <a:buNone/>
            </a:pPr>
            <a:r>
              <a:rPr lang="en-US" dirty="0"/>
              <a:t> </a:t>
            </a:r>
            <a:r>
              <a:rPr lang="en-US" sz="4400" b="1" dirty="0"/>
              <a:t>Crashes</a:t>
            </a:r>
          </a:p>
          <a:p>
            <a:pPr marL="0" indent="0" algn="ctr">
              <a:buNone/>
            </a:pPr>
            <a:endParaRPr lang="en-US" sz="4400" b="1" dirty="0"/>
          </a:p>
          <a:p>
            <a:pPr marL="0" indent="0" algn="ctr">
              <a:buNone/>
            </a:pPr>
            <a:r>
              <a:rPr lang="en-US" sz="4400" b="1" dirty="0">
                <a:solidFill>
                  <a:srgbClr val="0070C0"/>
                </a:solidFill>
              </a:rPr>
              <a:t>100</a:t>
            </a:r>
            <a:r>
              <a:rPr lang="en-US" sz="4400" b="1" dirty="0"/>
              <a:t> </a:t>
            </a:r>
            <a:r>
              <a:rPr lang="en-US" sz="3600" b="1" dirty="0"/>
              <a:t>fatalities </a:t>
            </a:r>
          </a:p>
          <a:p>
            <a:pPr marL="0" indent="0" algn="ctr">
              <a:buNone/>
            </a:pPr>
            <a:r>
              <a:rPr lang="en-US" sz="3600" b="1" dirty="0"/>
              <a:t>each day</a:t>
            </a:r>
          </a:p>
        </p:txBody>
      </p:sp>
      <p:pic>
        <p:nvPicPr>
          <p:cNvPr id="7" name="Picture 6" descr="HH00673_">
            <a:extLst>
              <a:ext uri="{FF2B5EF4-FFF2-40B4-BE49-F238E27FC236}">
                <a16:creationId xmlns:a16="http://schemas.microsoft.com/office/drawing/2014/main" id="{A645A104-7C29-47CD-9451-3E0C983A7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79788">
            <a:off x="192723" y="17460"/>
            <a:ext cx="1955839" cy="220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S00285_">
            <a:extLst>
              <a:ext uri="{FF2B5EF4-FFF2-40B4-BE49-F238E27FC236}">
                <a16:creationId xmlns:a16="http://schemas.microsoft.com/office/drawing/2014/main" id="{91AD96C9-AEA8-4282-AB20-33FC2017B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845">
            <a:off x="1763923" y="2387816"/>
            <a:ext cx="156368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BD07308_">
            <a:extLst>
              <a:ext uri="{FF2B5EF4-FFF2-40B4-BE49-F238E27FC236}">
                <a16:creationId xmlns:a16="http://schemas.microsoft.com/office/drawing/2014/main" id="{FB458603-6102-42D9-819C-B5000EE41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709" y="2565616"/>
            <a:ext cx="25590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97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51FD0D6-DAA3-42CA-AC9E-D79E8DAA4095}"/>
              </a:ext>
            </a:extLst>
          </p:cNvPr>
          <p:cNvSpPr>
            <a:spLocks noGrp="1"/>
          </p:cNvSpPr>
          <p:nvPr>
            <p:ph sz="half" idx="1"/>
          </p:nvPr>
        </p:nvSpPr>
        <p:spPr/>
        <p:txBody>
          <a:bodyPr/>
          <a:lstStyle/>
          <a:p>
            <a:pPr marL="0" indent="0">
              <a:buNone/>
            </a:pPr>
            <a:r>
              <a:rPr lang="en-US" sz="6000" b="1" spc="-85" dirty="0">
                <a:latin typeface="Helvetica" charset="-52"/>
                <a:ea typeface="Helvetica" charset="-52"/>
                <a:cs typeface="Helvetica" charset="-52"/>
              </a:rPr>
              <a:t>HOW DO WE </a:t>
            </a:r>
            <a:r>
              <a:rPr lang="en-US" sz="6000" b="1" spc="-85" dirty="0">
                <a:solidFill>
                  <a:srgbClr val="92D050"/>
                </a:solidFill>
                <a:effectLst>
                  <a:outerShdw blurRad="38100" dist="38100" dir="2700000" algn="tl">
                    <a:srgbClr val="000000">
                      <a:alpha val="43137"/>
                    </a:srgbClr>
                  </a:outerShdw>
                </a:effectLst>
                <a:latin typeface="Helvetica" charset="-52"/>
                <a:ea typeface="Helvetica" charset="-52"/>
                <a:cs typeface="Helvetica" charset="-52"/>
              </a:rPr>
              <a:t>SHIFT </a:t>
            </a:r>
            <a:r>
              <a:rPr lang="en-US" sz="6000" b="1" spc="-85" dirty="0">
                <a:effectLst>
                  <a:outerShdw blurRad="38100" dist="38100" dir="2700000" algn="tl">
                    <a:srgbClr val="000000">
                      <a:alpha val="43137"/>
                    </a:srgbClr>
                  </a:outerShdw>
                </a:effectLst>
                <a:latin typeface="Helvetica" charset="-52"/>
                <a:ea typeface="Helvetica" charset="-52"/>
                <a:cs typeface="Helvetica" charset="-52"/>
              </a:rPr>
              <a:t>CULTURE?</a:t>
            </a:r>
            <a:endParaRPr lang="en-US" sz="6000" b="1" dirty="0">
              <a:effectLst>
                <a:outerShdw blurRad="38100" dist="38100" dir="2700000" algn="tl">
                  <a:srgbClr val="000000">
                    <a:alpha val="43137"/>
                  </a:srgbClr>
                </a:outerShdw>
              </a:effectLst>
              <a:latin typeface="Helvetica" charset="-52"/>
              <a:ea typeface="Helvetica" charset="-52"/>
              <a:cs typeface="Helvetica" charset="-52"/>
            </a:endParaRPr>
          </a:p>
          <a:p>
            <a:endParaRPr lang="en-US" dirty="0"/>
          </a:p>
        </p:txBody>
      </p:sp>
      <p:sp>
        <p:nvSpPr>
          <p:cNvPr id="10" name="Title 9">
            <a:extLst>
              <a:ext uri="{FF2B5EF4-FFF2-40B4-BE49-F238E27FC236}">
                <a16:creationId xmlns:a16="http://schemas.microsoft.com/office/drawing/2014/main" id="{515007E1-A796-4B20-8368-3DC9994A28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35DBB59-4A96-4412-8553-AA9C6F104321}"/>
              </a:ext>
            </a:extLst>
          </p:cNvPr>
          <p:cNvSpPr>
            <a:spLocks noGrp="1"/>
          </p:cNvSpPr>
          <p:nvPr>
            <p:ph type="sldNum" sz="quarter" idx="12"/>
          </p:nvPr>
        </p:nvSpPr>
        <p:spPr/>
        <p:txBody>
          <a:bodyPr/>
          <a:lstStyle/>
          <a:p>
            <a:fld id="{CBC956F3-94CB-4225-B80D-D5B5BEA895E6}" type="slidenum">
              <a:rPr lang="en-US" smtClean="0"/>
              <a:pPr/>
              <a:t>4</a:t>
            </a:fld>
            <a:endParaRPr lang="en-US"/>
          </a:p>
        </p:txBody>
      </p:sp>
      <p:pic>
        <p:nvPicPr>
          <p:cNvPr id="13" name="Content Placeholder 12">
            <a:extLst>
              <a:ext uri="{FF2B5EF4-FFF2-40B4-BE49-F238E27FC236}">
                <a16:creationId xmlns:a16="http://schemas.microsoft.com/office/drawing/2014/main" id="{C9EA96A9-D4FF-47FF-8151-E154FAA688D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5400" y="2001329"/>
            <a:ext cx="3048000" cy="3404616"/>
          </a:xfrm>
          <a:prstGeom prst="rect">
            <a:avLst/>
          </a:prstGeom>
        </p:spPr>
      </p:pic>
    </p:spTree>
    <p:extLst>
      <p:ext uri="{BB962C8B-B14F-4D97-AF65-F5344CB8AC3E}">
        <p14:creationId xmlns:p14="http://schemas.microsoft.com/office/powerpoint/2010/main" val="417147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9AEC-E895-40C3-811F-3E581B1A8A3A}"/>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2160CE98-5B6A-44C0-B307-59A1AEED88E9}"/>
              </a:ext>
            </a:extLst>
          </p:cNvPr>
          <p:cNvSpPr>
            <a:spLocks noGrp="1"/>
          </p:cNvSpPr>
          <p:nvPr>
            <p:ph idx="1"/>
          </p:nvPr>
        </p:nvSpPr>
        <p:spPr/>
        <p:txBody>
          <a:bodyPr/>
          <a:lstStyle/>
          <a:p>
            <a:pPr marL="0" indent="0">
              <a:buNone/>
            </a:pPr>
            <a:r>
              <a:rPr lang="en-US" sz="3600" dirty="0"/>
              <a:t>Crashes are caused by the alignment of factors that can  be both </a:t>
            </a:r>
            <a:r>
              <a:rPr lang="en-US" sz="3600" b="1" u="sng" dirty="0">
                <a:solidFill>
                  <a:srgbClr val="0070C0"/>
                </a:solidFill>
              </a:rPr>
              <a:t>ANTICIPATED</a:t>
            </a:r>
            <a:r>
              <a:rPr lang="en-US" sz="3600" dirty="0"/>
              <a:t> and </a:t>
            </a:r>
            <a:r>
              <a:rPr lang="en-US" sz="3600" b="1" u="sng" dirty="0">
                <a:solidFill>
                  <a:srgbClr val="0070C0"/>
                </a:solidFill>
              </a:rPr>
              <a:t>ALTERED.</a:t>
            </a:r>
          </a:p>
          <a:p>
            <a:pPr marL="0" indent="0">
              <a:buNone/>
            </a:pPr>
            <a:endParaRPr lang="en-US" dirty="0"/>
          </a:p>
          <a:p>
            <a:pPr marL="0" indent="0" algn="ctr">
              <a:buNone/>
            </a:pPr>
            <a:endParaRPr lang="en-US" dirty="0"/>
          </a:p>
        </p:txBody>
      </p:sp>
      <p:pic>
        <p:nvPicPr>
          <p:cNvPr id="4" name="Picture 3" descr="Image result for crashes are not accidents">
            <a:extLst>
              <a:ext uri="{FF2B5EF4-FFF2-40B4-BE49-F238E27FC236}">
                <a16:creationId xmlns:a16="http://schemas.microsoft.com/office/drawing/2014/main" id="{164BE172-FD14-4314-8DFC-807D41DFD9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67025" y="3962400"/>
            <a:ext cx="3562350" cy="1499394"/>
          </a:xfrm>
          <a:prstGeom prst="rect">
            <a:avLst/>
          </a:prstGeom>
          <a:noFill/>
          <a:ln>
            <a:noFill/>
          </a:ln>
        </p:spPr>
      </p:pic>
    </p:spTree>
    <p:extLst>
      <p:ext uri="{BB962C8B-B14F-4D97-AF65-F5344CB8AC3E}">
        <p14:creationId xmlns:p14="http://schemas.microsoft.com/office/powerpoint/2010/main" val="137770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3.jpg"/>
          <p:cNvPicPr>
            <a:picLocks noChangeAspect="1"/>
          </p:cNvPicPr>
          <p:nvPr/>
        </p:nvPicPr>
        <p:blipFill rotWithShape="1">
          <a:blip r:embed="rId3" cstate="print">
            <a:extLst>
              <a:ext uri="{28A0092B-C50C-407E-A947-70E740481C1C}">
                <a14:useLocalDpi xmlns:a14="http://schemas.microsoft.com/office/drawing/2010/main" val="0"/>
              </a:ext>
            </a:extLst>
          </a:blip>
          <a:srcRect l="29134" t="31448" r="-197" b="18503"/>
          <a:stretch/>
        </p:blipFill>
        <p:spPr>
          <a:xfrm>
            <a:off x="1" y="0"/>
            <a:ext cx="9169400" cy="7950794"/>
          </a:xfrm>
          <a:prstGeom prst="rect">
            <a:avLst/>
          </a:prstGeom>
        </p:spPr>
      </p:pic>
      <p:pic>
        <p:nvPicPr>
          <p:cNvPr id="5" name="Content Placeholder 4">
            <a:extLst>
              <a:ext uri="{FF2B5EF4-FFF2-40B4-BE49-F238E27FC236}">
                <a16:creationId xmlns:a16="http://schemas.microsoft.com/office/drawing/2014/main" id="{46BAA459-58A8-4326-8CF8-F1282C2380AC}"/>
              </a:ext>
            </a:extLst>
          </p:cNvPr>
          <p:cNvPicPr>
            <a:picLocks noGrp="1"/>
          </p:cNvPicPr>
          <p:nvPr>
            <p:ph idx="4294967295"/>
          </p:nvPr>
        </p:nvPicPr>
        <p:blipFill rotWithShape="1">
          <a:blip r:embed="rId4"/>
          <a:srcRect l="45193" t="27936" r="31250" b="21893"/>
          <a:stretch/>
        </p:blipFill>
        <p:spPr bwMode="auto">
          <a:xfrm>
            <a:off x="194756" y="723872"/>
            <a:ext cx="2294519" cy="2644341"/>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5502CE1-C919-470C-8138-5C788D4A5E2D}"/>
              </a:ext>
            </a:extLst>
          </p:cNvPr>
          <p:cNvPicPr/>
          <p:nvPr/>
        </p:nvPicPr>
        <p:blipFill rotWithShape="1">
          <a:blip r:embed="rId5"/>
          <a:srcRect l="12340" t="25656" r="60577" b="25598"/>
          <a:stretch/>
        </p:blipFill>
        <p:spPr bwMode="auto">
          <a:xfrm>
            <a:off x="1446577" y="3133906"/>
            <a:ext cx="1609725" cy="1916357"/>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4DE5FBE-C703-4E3E-92FC-A5E3EF0CBA07}"/>
              </a:ext>
            </a:extLst>
          </p:cNvPr>
          <p:cNvPicPr/>
          <p:nvPr/>
        </p:nvPicPr>
        <p:blipFill rotWithShape="1">
          <a:blip r:embed="rId6"/>
          <a:srcRect l="64583" t="31776" r="14263" b="28349"/>
          <a:stretch/>
        </p:blipFill>
        <p:spPr bwMode="auto">
          <a:xfrm>
            <a:off x="3927231" y="216090"/>
            <a:ext cx="1852246" cy="2245756"/>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DF9A36A-56A3-4706-83F5-05BDD9739988}"/>
              </a:ext>
            </a:extLst>
          </p:cNvPr>
          <p:cNvPicPr/>
          <p:nvPr/>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Lst>
          </a:blip>
          <a:srcRect l="34456" t="12828" r="35897" b="11345"/>
          <a:stretch/>
        </p:blipFill>
        <p:spPr bwMode="auto">
          <a:xfrm>
            <a:off x="6668598" y="3783438"/>
            <a:ext cx="1762125" cy="253365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EF4599B-F906-4FD8-8B04-8CA88BCDD831}"/>
              </a:ext>
            </a:extLst>
          </p:cNvPr>
          <p:cNvPicPr/>
          <p:nvPr/>
        </p:nvPicPr>
        <p:blipFill rotWithShape="1">
          <a:blip r:embed="rId9"/>
          <a:srcRect l="23718" t="58723" r="67949" b="18187"/>
          <a:stretch/>
        </p:blipFill>
        <p:spPr bwMode="auto">
          <a:xfrm>
            <a:off x="4181841" y="3428999"/>
            <a:ext cx="1597636" cy="2631832"/>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C0FE7D3-96A2-4AA9-875F-527007EB25C7}"/>
              </a:ext>
            </a:extLst>
          </p:cNvPr>
          <p:cNvPicPr/>
          <p:nvPr/>
        </p:nvPicPr>
        <p:blipFill rotWithShape="1">
          <a:blip r:embed="rId10"/>
          <a:srcRect l="31411" t="35348" r="49519" b="30730"/>
          <a:stretch/>
        </p:blipFill>
        <p:spPr bwMode="auto">
          <a:xfrm>
            <a:off x="6697173" y="803578"/>
            <a:ext cx="1733550" cy="24849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431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6E827-1848-434D-9935-108AAD92244A}"/>
              </a:ext>
            </a:extLst>
          </p:cNvPr>
          <p:cNvSpPr>
            <a:spLocks noGrp="1"/>
          </p:cNvSpPr>
          <p:nvPr>
            <p:ph sz="half" idx="1"/>
          </p:nvPr>
        </p:nvSpPr>
        <p:spPr/>
        <p:txBody>
          <a:bodyPr>
            <a:normAutofit/>
          </a:bodyPr>
          <a:lstStyle/>
          <a:p>
            <a:pPr marL="0" indent="0">
              <a:lnSpc>
                <a:spcPct val="80000"/>
              </a:lnSpc>
              <a:buNone/>
              <a:defRPr/>
            </a:pPr>
            <a:r>
              <a:rPr lang="en-US" b="1" dirty="0">
                <a:solidFill>
                  <a:schemeClr val="tx1">
                    <a:lumMod val="75000"/>
                    <a:lumOff val="25000"/>
                  </a:schemeClr>
                </a:solidFill>
                <a:latin typeface="Helvetica" charset="-52"/>
                <a:ea typeface="Helvetica" charset="-52"/>
                <a:cs typeface="Helvetica" charset="-52"/>
              </a:rPr>
              <a:t>WE CAN MAKE A DIFFERENCE? </a:t>
            </a:r>
          </a:p>
          <a:p>
            <a:pPr algn="r">
              <a:lnSpc>
                <a:spcPct val="80000"/>
              </a:lnSpc>
              <a:defRPr/>
            </a:pPr>
            <a:endParaRPr lang="en-US" sz="1800" b="1" dirty="0">
              <a:solidFill>
                <a:schemeClr val="tx1">
                  <a:lumMod val="75000"/>
                  <a:lumOff val="25000"/>
                </a:schemeClr>
              </a:solidFill>
              <a:latin typeface="Helvetica" charset="-52"/>
              <a:ea typeface="Helvetica" charset="-52"/>
              <a:cs typeface="Helvetica" charset="-52"/>
            </a:endParaRPr>
          </a:p>
          <a:p>
            <a:pPr marL="0" indent="0">
              <a:lnSpc>
                <a:spcPct val="80000"/>
              </a:lnSpc>
              <a:buNone/>
              <a:defRPr/>
            </a:pPr>
            <a:r>
              <a:rPr lang="en-US" sz="5200" b="1" dirty="0">
                <a:solidFill>
                  <a:schemeClr val="tx1">
                    <a:lumMod val="75000"/>
                    <a:lumOff val="25000"/>
                  </a:schemeClr>
                </a:solidFill>
                <a:latin typeface="Helvetica" charset="-52"/>
                <a:ea typeface="Helvetica" charset="-52"/>
                <a:cs typeface="Helvetica" charset="-52"/>
              </a:rPr>
              <a:t>WHAT IS THE RIGHT NUMBER?</a:t>
            </a:r>
          </a:p>
          <a:p>
            <a:endParaRPr lang="en-US" dirty="0"/>
          </a:p>
        </p:txBody>
      </p:sp>
      <p:sp>
        <p:nvSpPr>
          <p:cNvPr id="3" name="Content Placeholder 2">
            <a:extLst>
              <a:ext uri="{FF2B5EF4-FFF2-40B4-BE49-F238E27FC236}">
                <a16:creationId xmlns:a16="http://schemas.microsoft.com/office/drawing/2014/main" id="{76538275-5AE4-45F1-BEC1-48FEC2451A72}"/>
              </a:ext>
            </a:extLst>
          </p:cNvPr>
          <p:cNvSpPr>
            <a:spLocks noGrp="1"/>
          </p:cNvSpPr>
          <p:nvPr>
            <p:ph sz="half" idx="2"/>
          </p:nvPr>
        </p:nvSpPr>
        <p:spPr>
          <a:xfrm>
            <a:off x="5105400" y="2057400"/>
            <a:ext cx="3886200" cy="4267200"/>
          </a:xfrm>
        </p:spPr>
        <p:txBody>
          <a:bodyPr>
            <a:normAutofit fontScale="92500" lnSpcReduction="10000"/>
          </a:bodyPr>
          <a:lstStyle/>
          <a:p>
            <a:pPr marL="0" indent="0">
              <a:buNone/>
            </a:pPr>
            <a:r>
              <a:rPr lang="en-US" sz="9600" b="1" spc="-85" dirty="0">
                <a:solidFill>
                  <a:srgbClr val="92D050"/>
                </a:solidFill>
                <a:latin typeface="Helvetica" charset="-52"/>
                <a:ea typeface="Helvetica" charset="-52"/>
                <a:cs typeface="Helvetica" charset="-52"/>
              </a:rPr>
              <a:t>100</a:t>
            </a:r>
            <a:r>
              <a:rPr lang="en-US" sz="5200" b="1" dirty="0">
                <a:solidFill>
                  <a:schemeClr val="tx1">
                    <a:lumMod val="75000"/>
                    <a:lumOff val="25000"/>
                  </a:schemeClr>
                </a:solidFill>
                <a:latin typeface="Helvetica" charset="-52"/>
                <a:ea typeface="Helvetica" charset="-52"/>
                <a:cs typeface="Helvetica" charset="-52"/>
              </a:rPr>
              <a:t> Traffic Deaths</a:t>
            </a:r>
          </a:p>
          <a:p>
            <a:pPr marL="0" indent="0">
              <a:lnSpc>
                <a:spcPct val="75000"/>
              </a:lnSpc>
              <a:spcAft>
                <a:spcPts val="0"/>
              </a:spcAft>
              <a:buNone/>
              <a:defRPr/>
            </a:pPr>
            <a:r>
              <a:rPr lang="en-US" sz="5200" b="1" dirty="0">
                <a:solidFill>
                  <a:schemeClr val="tx1">
                    <a:lumMod val="75000"/>
                    <a:lumOff val="25000"/>
                  </a:schemeClr>
                </a:solidFill>
                <a:latin typeface="Helvetica" charset="-52"/>
                <a:ea typeface="Helvetica" charset="-52"/>
                <a:cs typeface="Helvetica" charset="-52"/>
              </a:rPr>
              <a:t>per day</a:t>
            </a:r>
          </a:p>
          <a:p>
            <a:pPr marL="0" indent="0">
              <a:lnSpc>
                <a:spcPct val="75000"/>
              </a:lnSpc>
              <a:spcAft>
                <a:spcPts val="0"/>
              </a:spcAft>
              <a:buNone/>
              <a:defRPr/>
            </a:pPr>
            <a:r>
              <a:rPr lang="en-US" sz="5200" b="1" dirty="0">
                <a:solidFill>
                  <a:schemeClr val="tx1">
                    <a:lumMod val="75000"/>
                    <a:lumOff val="25000"/>
                  </a:schemeClr>
                </a:solidFill>
                <a:latin typeface="Helvetica" charset="-52"/>
                <a:ea typeface="Helvetica" charset="-52"/>
                <a:cs typeface="Helvetica" charset="-52"/>
              </a:rPr>
              <a:t>in the U.S.</a:t>
            </a:r>
            <a:r>
              <a:rPr lang="en-US" sz="6000" b="1" dirty="0">
                <a:solidFill>
                  <a:schemeClr val="tx1">
                    <a:lumMod val="75000"/>
                    <a:lumOff val="25000"/>
                  </a:schemeClr>
                </a:solidFill>
                <a:latin typeface="Helvetica" charset="-52"/>
                <a:ea typeface="Helvetica" charset="-52"/>
                <a:cs typeface="Helvetica" charset="-52"/>
              </a:rPr>
              <a:t> </a:t>
            </a:r>
          </a:p>
          <a:p>
            <a:pPr marL="0" indent="0">
              <a:buNone/>
            </a:pPr>
            <a:endParaRPr lang="en-US" dirty="0"/>
          </a:p>
        </p:txBody>
      </p:sp>
      <p:sp>
        <p:nvSpPr>
          <p:cNvPr id="4" name="Title 3">
            <a:extLst>
              <a:ext uri="{FF2B5EF4-FFF2-40B4-BE49-F238E27FC236}">
                <a16:creationId xmlns:a16="http://schemas.microsoft.com/office/drawing/2014/main" id="{F35B7EE4-BB1E-48DF-B38A-D00395ED1A72}"/>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8092C250-0024-413C-9A84-EC523DB078D2}"/>
              </a:ext>
            </a:extLst>
          </p:cNvPr>
          <p:cNvSpPr>
            <a:spLocks noGrp="1"/>
          </p:cNvSpPr>
          <p:nvPr>
            <p:ph type="sldNum" sz="quarter" idx="12"/>
          </p:nvPr>
        </p:nvSpPr>
        <p:spPr/>
        <p:txBody>
          <a:bodyPr/>
          <a:lstStyle/>
          <a:p>
            <a:fld id="{CBC956F3-94CB-4225-B80D-D5B5BEA895E6}" type="slidenum">
              <a:rPr lang="en-US" smtClean="0"/>
              <a:pPr/>
              <a:t>7</a:t>
            </a:fld>
            <a:endParaRPr lang="en-US" dirty="0"/>
          </a:p>
        </p:txBody>
      </p:sp>
    </p:spTree>
    <p:extLst>
      <p:ext uri="{BB962C8B-B14F-4D97-AF65-F5344CB8AC3E}">
        <p14:creationId xmlns:p14="http://schemas.microsoft.com/office/powerpoint/2010/main" val="388428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1E182-F2BD-4BD9-B3BA-309A70631281}"/>
              </a:ext>
            </a:extLst>
          </p:cNvPr>
          <p:cNvSpPr>
            <a:spLocks noGrp="1"/>
          </p:cNvSpPr>
          <p:nvPr>
            <p:ph sz="half" idx="2"/>
          </p:nvPr>
        </p:nvSpPr>
        <p:spPr>
          <a:xfrm>
            <a:off x="4572000" y="2057400"/>
            <a:ext cx="4419600" cy="4267200"/>
          </a:xfrm>
        </p:spPr>
        <p:txBody>
          <a:bodyPr>
            <a:normAutofit/>
          </a:bodyPr>
          <a:lstStyle/>
          <a:p>
            <a:pPr marL="0" indent="0">
              <a:lnSpc>
                <a:spcPct val="75000"/>
              </a:lnSpc>
              <a:spcAft>
                <a:spcPts val="0"/>
              </a:spcAft>
              <a:buNone/>
              <a:defRPr/>
            </a:pPr>
            <a:r>
              <a:rPr lang="en-US" sz="3600" b="1" dirty="0">
                <a:solidFill>
                  <a:srgbClr val="60568F"/>
                </a:solidFill>
                <a:latin typeface="Helvetica" charset="-52"/>
                <a:ea typeface="Helvetica" charset="-52"/>
                <a:cs typeface="Helvetica" charset="-52"/>
              </a:rPr>
              <a:t>DOUBLE DOWN</a:t>
            </a:r>
          </a:p>
          <a:p>
            <a:pPr marL="0" indent="0">
              <a:lnSpc>
                <a:spcPct val="75000"/>
              </a:lnSpc>
              <a:spcAft>
                <a:spcPts val="0"/>
              </a:spcAft>
              <a:buNone/>
              <a:defRPr/>
            </a:pPr>
            <a:r>
              <a:rPr lang="en-US" sz="3600" b="1" dirty="0">
                <a:solidFill>
                  <a:schemeClr val="tx1">
                    <a:lumMod val="75000"/>
                    <a:lumOff val="25000"/>
                  </a:schemeClr>
                </a:solidFill>
                <a:latin typeface="Helvetica" charset="-52"/>
                <a:ea typeface="Helvetica" charset="-52"/>
                <a:cs typeface="Helvetica" charset="-52"/>
              </a:rPr>
              <a:t>on What Works</a:t>
            </a:r>
          </a:p>
          <a:p>
            <a:pPr marL="685800" indent="-685800">
              <a:lnSpc>
                <a:spcPct val="75000"/>
              </a:lnSpc>
              <a:defRPr/>
            </a:pPr>
            <a:endParaRPr lang="en-US" sz="3600" b="1" dirty="0">
              <a:solidFill>
                <a:schemeClr val="tx1">
                  <a:lumMod val="75000"/>
                  <a:lumOff val="25000"/>
                </a:schemeClr>
              </a:solidFill>
              <a:latin typeface="Helvetica" charset="-52"/>
              <a:ea typeface="Helvetica" charset="-52"/>
              <a:cs typeface="Helvetica" charset="-52"/>
            </a:endParaRPr>
          </a:p>
          <a:p>
            <a:pPr marL="0" indent="0">
              <a:lnSpc>
                <a:spcPct val="75000"/>
              </a:lnSpc>
              <a:spcAft>
                <a:spcPts val="0"/>
              </a:spcAft>
              <a:buNone/>
              <a:defRPr/>
            </a:pPr>
            <a:r>
              <a:rPr lang="en-US" sz="3600" b="1" dirty="0">
                <a:solidFill>
                  <a:srgbClr val="F26C35"/>
                </a:solidFill>
                <a:latin typeface="Helvetica" charset="-52"/>
                <a:ea typeface="Helvetica" charset="-52"/>
                <a:cs typeface="Helvetica" charset="-52"/>
              </a:rPr>
              <a:t>ACCELERATE</a:t>
            </a:r>
            <a:r>
              <a:rPr lang="en-US" sz="3600" b="1" dirty="0">
                <a:solidFill>
                  <a:schemeClr val="tx1">
                    <a:lumMod val="75000"/>
                    <a:lumOff val="25000"/>
                  </a:schemeClr>
                </a:solidFill>
                <a:latin typeface="Helvetica" charset="-52"/>
                <a:ea typeface="Helvetica" charset="-52"/>
                <a:cs typeface="Helvetica" charset="-52"/>
              </a:rPr>
              <a:t> </a:t>
            </a:r>
            <a:r>
              <a:rPr lang="en-US" sz="3600" b="1" dirty="0">
                <a:latin typeface="Helvetica" charset="-52"/>
                <a:ea typeface="Helvetica" charset="-52"/>
                <a:cs typeface="Helvetica" charset="-52"/>
              </a:rPr>
              <a:t>Technology</a:t>
            </a:r>
          </a:p>
          <a:p>
            <a:pPr>
              <a:lnSpc>
                <a:spcPct val="75000"/>
              </a:lnSpc>
              <a:spcAft>
                <a:spcPts val="0"/>
              </a:spcAft>
              <a:defRPr/>
            </a:pPr>
            <a:endParaRPr lang="en-US" sz="3600" b="1" dirty="0">
              <a:solidFill>
                <a:schemeClr val="tx1">
                  <a:lumMod val="75000"/>
                  <a:lumOff val="25000"/>
                </a:schemeClr>
              </a:solidFill>
              <a:latin typeface="Helvetica" charset="-52"/>
              <a:ea typeface="Helvetica" charset="-52"/>
              <a:cs typeface="Helvetica" charset="-52"/>
            </a:endParaRPr>
          </a:p>
          <a:p>
            <a:pPr marL="0" indent="0">
              <a:lnSpc>
                <a:spcPct val="75000"/>
              </a:lnSpc>
              <a:spcAft>
                <a:spcPts val="0"/>
              </a:spcAft>
              <a:buNone/>
              <a:defRPr/>
            </a:pPr>
            <a:r>
              <a:rPr lang="en-US" sz="3600" b="1" dirty="0">
                <a:solidFill>
                  <a:srgbClr val="0051A5"/>
                </a:solidFill>
                <a:latin typeface="Helvetica" charset="-52"/>
                <a:ea typeface="Helvetica" charset="-52"/>
                <a:cs typeface="Helvetica" charset="-52"/>
              </a:rPr>
              <a:t>PRIORITIZE</a:t>
            </a:r>
          </a:p>
          <a:p>
            <a:pPr marL="0" indent="0">
              <a:lnSpc>
                <a:spcPct val="75000"/>
              </a:lnSpc>
              <a:spcAft>
                <a:spcPts val="0"/>
              </a:spcAft>
              <a:buNone/>
              <a:defRPr/>
            </a:pPr>
            <a:r>
              <a:rPr lang="en-US" sz="3600" b="1" dirty="0">
                <a:latin typeface="Helvetica" charset="-52"/>
                <a:ea typeface="Helvetica" charset="-52"/>
                <a:cs typeface="Helvetica" charset="-52"/>
              </a:rPr>
              <a:t>Safety</a:t>
            </a:r>
            <a:endParaRPr lang="en-US" sz="3600" dirty="0"/>
          </a:p>
        </p:txBody>
      </p:sp>
      <p:sp>
        <p:nvSpPr>
          <p:cNvPr id="4" name="Title 3">
            <a:extLst>
              <a:ext uri="{FF2B5EF4-FFF2-40B4-BE49-F238E27FC236}">
                <a16:creationId xmlns:a16="http://schemas.microsoft.com/office/drawing/2014/main" id="{DB9E1526-EB7A-485B-A6C2-451AA17F53FE}"/>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E17D99A8-2C63-4CCA-BEC1-9F4B140761B1}"/>
              </a:ext>
            </a:extLst>
          </p:cNvPr>
          <p:cNvSpPr>
            <a:spLocks noGrp="1"/>
          </p:cNvSpPr>
          <p:nvPr>
            <p:ph type="sldNum" sz="quarter" idx="12"/>
          </p:nvPr>
        </p:nvSpPr>
        <p:spPr/>
        <p:txBody>
          <a:bodyPr/>
          <a:lstStyle/>
          <a:p>
            <a:fld id="{CBC956F3-94CB-4225-B80D-D5B5BEA895E6}" type="slidenum">
              <a:rPr lang="en-US" smtClean="0"/>
              <a:pPr/>
              <a:t>8</a:t>
            </a:fld>
            <a:endParaRPr lang="en-US" dirty="0"/>
          </a:p>
        </p:txBody>
      </p:sp>
      <p:pic>
        <p:nvPicPr>
          <p:cNvPr id="6" name="Content Placeholder 5">
            <a:extLst>
              <a:ext uri="{FF2B5EF4-FFF2-40B4-BE49-F238E27FC236}">
                <a16:creationId xmlns:a16="http://schemas.microsoft.com/office/drawing/2014/main" id="{888BD5EA-A4D0-4084-8DE5-84D8B72DD29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371600"/>
            <a:ext cx="3848100" cy="4953000"/>
          </a:xfrm>
          <a:prstGeom prst="rect">
            <a:avLst/>
          </a:prstGeom>
        </p:spPr>
      </p:pic>
    </p:spTree>
    <p:extLst>
      <p:ext uri="{BB962C8B-B14F-4D97-AF65-F5344CB8AC3E}">
        <p14:creationId xmlns:p14="http://schemas.microsoft.com/office/powerpoint/2010/main" val="404640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36E4F7-BA43-4744-B5F8-5E312690EA63}"/>
              </a:ext>
            </a:extLst>
          </p:cNvPr>
          <p:cNvSpPr>
            <a:spLocks noGrp="1"/>
          </p:cNvSpPr>
          <p:nvPr>
            <p:ph sz="half" idx="1"/>
          </p:nvPr>
        </p:nvSpPr>
        <p:spPr/>
        <p:txBody>
          <a:bodyPr/>
          <a:lstStyle/>
          <a:p>
            <a:pPr marL="0" indent="0">
              <a:lnSpc>
                <a:spcPct val="80000"/>
              </a:lnSpc>
              <a:buNone/>
              <a:defRPr/>
            </a:pPr>
            <a:r>
              <a:rPr lang="en-US" sz="4800" b="1" dirty="0">
                <a:solidFill>
                  <a:srgbClr val="60568F"/>
                </a:solidFill>
                <a:latin typeface="Helvetica" charset="-52"/>
                <a:ea typeface="Helvetica" charset="-52"/>
                <a:cs typeface="Helvetica" charset="-52"/>
              </a:rPr>
              <a:t>DOUBLE </a:t>
            </a:r>
          </a:p>
          <a:p>
            <a:pPr marL="0" indent="0">
              <a:lnSpc>
                <a:spcPct val="80000"/>
              </a:lnSpc>
              <a:buNone/>
              <a:defRPr/>
            </a:pPr>
            <a:r>
              <a:rPr lang="en-US" sz="4800" b="1" dirty="0">
                <a:solidFill>
                  <a:srgbClr val="60568F"/>
                </a:solidFill>
                <a:latin typeface="Helvetica" charset="-52"/>
                <a:ea typeface="Helvetica" charset="-52"/>
                <a:cs typeface="Helvetica" charset="-52"/>
              </a:rPr>
              <a:t>DOWN </a:t>
            </a:r>
          </a:p>
          <a:p>
            <a:pPr marL="0" indent="0">
              <a:lnSpc>
                <a:spcPct val="80000"/>
              </a:lnSpc>
              <a:buNone/>
              <a:defRPr/>
            </a:pPr>
            <a:r>
              <a:rPr lang="en-US" sz="4800" b="1" dirty="0">
                <a:solidFill>
                  <a:srgbClr val="60568F"/>
                </a:solidFill>
                <a:latin typeface="Helvetica" charset="-52"/>
                <a:ea typeface="Helvetica" charset="-52"/>
                <a:cs typeface="Helvetica" charset="-52"/>
              </a:rPr>
              <a:t>ON </a:t>
            </a:r>
          </a:p>
          <a:p>
            <a:pPr marL="0" indent="0">
              <a:lnSpc>
                <a:spcPct val="80000"/>
              </a:lnSpc>
              <a:buNone/>
              <a:defRPr/>
            </a:pPr>
            <a:r>
              <a:rPr lang="en-US" sz="6000" b="1" dirty="0">
                <a:solidFill>
                  <a:schemeClr val="tx1">
                    <a:lumMod val="75000"/>
                    <a:lumOff val="25000"/>
                  </a:schemeClr>
                </a:solidFill>
                <a:latin typeface="Helvetica" charset="-52"/>
                <a:ea typeface="Helvetica" charset="-52"/>
                <a:cs typeface="Helvetica" charset="-52"/>
              </a:rPr>
              <a:t>WHAT WORKS</a:t>
            </a:r>
          </a:p>
          <a:p>
            <a:pPr marL="0" indent="0">
              <a:buNone/>
            </a:pPr>
            <a:endParaRPr lang="en-US" dirty="0"/>
          </a:p>
        </p:txBody>
      </p:sp>
      <p:sp>
        <p:nvSpPr>
          <p:cNvPr id="3" name="Content Placeholder 2">
            <a:extLst>
              <a:ext uri="{FF2B5EF4-FFF2-40B4-BE49-F238E27FC236}">
                <a16:creationId xmlns:a16="http://schemas.microsoft.com/office/drawing/2014/main" id="{17373B67-702D-4F51-9EAF-047BAFC75E07}"/>
              </a:ext>
            </a:extLst>
          </p:cNvPr>
          <p:cNvSpPr>
            <a:spLocks noGrp="1"/>
          </p:cNvSpPr>
          <p:nvPr>
            <p:ph sz="half" idx="2"/>
          </p:nvPr>
        </p:nvSpPr>
        <p:spPr>
          <a:xfrm>
            <a:off x="4191000" y="2057400"/>
            <a:ext cx="4800600" cy="4267200"/>
          </a:xfrm>
        </p:spPr>
        <p:txBody>
          <a:bodyPr/>
          <a:lstStyle/>
          <a:p>
            <a:pPr marL="0" indent="0">
              <a:buNone/>
            </a:pPr>
            <a:r>
              <a:rPr lang="en-US" sz="4800" b="1" dirty="0">
                <a:solidFill>
                  <a:srgbClr val="92D050"/>
                </a:solidFill>
                <a:latin typeface="Helvetica" charset="-52"/>
                <a:ea typeface="Helvetica" charset="-52"/>
                <a:cs typeface="Helvetica" charset="-52"/>
              </a:rPr>
              <a:t>ADVANCE</a:t>
            </a:r>
            <a:br>
              <a:rPr lang="en-US" sz="4800" b="1" dirty="0">
                <a:solidFill>
                  <a:srgbClr val="92D050"/>
                </a:solidFill>
                <a:latin typeface="Helvetica" charset="-52"/>
                <a:ea typeface="Helvetica" charset="-52"/>
                <a:cs typeface="Helvetica" charset="-52"/>
              </a:rPr>
            </a:br>
            <a:r>
              <a:rPr lang="en-US" sz="4800" b="1" dirty="0">
                <a:latin typeface="Helvetica" charset="-52"/>
                <a:ea typeface="Helvetica" charset="-52"/>
                <a:cs typeface="Helvetica" charset="-52"/>
              </a:rPr>
              <a:t>PROVEN COUNTER-MEASURES</a:t>
            </a:r>
          </a:p>
          <a:p>
            <a:pPr marL="0" indent="0">
              <a:buNone/>
            </a:pPr>
            <a:endParaRPr lang="en-US" dirty="0"/>
          </a:p>
        </p:txBody>
      </p:sp>
      <p:sp>
        <p:nvSpPr>
          <p:cNvPr id="4" name="Title 3">
            <a:extLst>
              <a:ext uri="{FF2B5EF4-FFF2-40B4-BE49-F238E27FC236}">
                <a16:creationId xmlns:a16="http://schemas.microsoft.com/office/drawing/2014/main" id="{95FCAA2E-6638-4227-9733-3CB22AB1146E}"/>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E8EF3246-D916-4B78-8604-5A80C0E16A7F}"/>
              </a:ext>
            </a:extLst>
          </p:cNvPr>
          <p:cNvSpPr>
            <a:spLocks noGrp="1"/>
          </p:cNvSpPr>
          <p:nvPr>
            <p:ph type="sldNum" sz="quarter" idx="12"/>
          </p:nvPr>
        </p:nvSpPr>
        <p:spPr/>
        <p:txBody>
          <a:bodyPr/>
          <a:lstStyle/>
          <a:p>
            <a:fld id="{CBC956F3-94CB-4225-B80D-D5B5BEA895E6}" type="slidenum">
              <a:rPr lang="en-US" smtClean="0"/>
              <a:pPr/>
              <a:t>9</a:t>
            </a:fld>
            <a:endParaRPr lang="en-US" dirty="0"/>
          </a:p>
        </p:txBody>
      </p:sp>
    </p:spTree>
    <p:extLst>
      <p:ext uri="{BB962C8B-B14F-4D97-AF65-F5344CB8AC3E}">
        <p14:creationId xmlns:p14="http://schemas.microsoft.com/office/powerpoint/2010/main" val="2998261482"/>
      </p:ext>
    </p:extLst>
  </p:cSld>
  <p:clrMapOvr>
    <a:masterClrMapping/>
  </p:clrMapOvr>
</p:sld>
</file>

<file path=ppt/theme/theme1.xml><?xml version="1.0" encoding="utf-8"?>
<a:theme xmlns:a="http://schemas.openxmlformats.org/drawingml/2006/main" name="Gradient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rnal - Blue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rnal - Blue 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898</Words>
  <Application>Microsoft Office PowerPoint</Application>
  <PresentationFormat>On-screen Show (4:3)</PresentationFormat>
  <Paragraphs>149</Paragraphs>
  <Slides>14</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ＭＳ Ｐゴシック</vt:lpstr>
      <vt:lpstr>Arial</vt:lpstr>
      <vt:lpstr>Calibri</vt:lpstr>
      <vt:lpstr>Helvetica</vt:lpstr>
      <vt:lpstr>Gradient Cover</vt:lpstr>
      <vt:lpstr>Cover - White</vt:lpstr>
      <vt:lpstr>Internal - Blue Bottom</vt:lpstr>
      <vt:lpstr>Internal - Blue Top</vt:lpstr>
      <vt:lpstr> Getting to Zero Roadway Fatalities   </vt:lpstr>
      <vt:lpstr>Motor Vehicle Crashes  #1 cause of death for ages 5-24 </vt:lpstr>
      <vt:lpstr>United States Crime Crash Clock (2016) </vt:lpstr>
      <vt:lpstr>PowerPoint Presentation</vt:lpstr>
      <vt:lpstr>What Can We Do?</vt:lpstr>
      <vt:lpstr>PowerPoint Presentation</vt:lpstr>
      <vt:lpstr>PowerPoint Presentation</vt:lpstr>
      <vt:lpstr>PowerPoint Presentation</vt:lpstr>
      <vt:lpstr>PowerPoint Presentation</vt:lpstr>
      <vt:lpstr>FHWA’s Proven Safety Countermeasures</vt:lpstr>
      <vt:lpstr>PowerPoint Presentation</vt:lpstr>
      <vt:lpstr>PowerPoint Presentation</vt:lpstr>
      <vt:lpstr>PowerPoint Presentation</vt:lpstr>
      <vt:lpstr>PowerPoint Presentation</vt:lpstr>
    </vt:vector>
  </TitlesOfParts>
  <Company>SAIC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weissk</dc:creator>
  <cp:lastModifiedBy>Owner</cp:lastModifiedBy>
  <cp:revision>33</cp:revision>
  <cp:lastPrinted>2018-09-05T15:30:06Z</cp:lastPrinted>
  <dcterms:created xsi:type="dcterms:W3CDTF">2011-07-07T16:09:05Z</dcterms:created>
  <dcterms:modified xsi:type="dcterms:W3CDTF">2018-11-30T16:25:32Z</dcterms:modified>
</cp:coreProperties>
</file>